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audio/mpeg" Extension="mp3"/>
  <Default ContentType="image/png" Extension="png"/>
  <Default ContentType="application/vnd.openxmlformats-package.relationships+xml" Extension="rels"/>
  <Default ContentType="image/tiff" Extension="tiff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85" r:id="rId2"/>
  </p:sldMasterIdLst>
  <p:notesMasterIdLst>
    <p:notesMasterId r:id="rId30"/>
  </p:notesMasterIdLst>
  <p:sldIdLst>
    <p:sldId id="303" r:id="rId3"/>
    <p:sldId id="304" r:id="rId4"/>
    <p:sldId id="318" r:id="rId5"/>
    <p:sldId id="284" r:id="rId6"/>
    <p:sldId id="264" r:id="rId7"/>
    <p:sldId id="286" r:id="rId8"/>
    <p:sldId id="271" r:id="rId9"/>
    <p:sldId id="306" r:id="rId10"/>
    <p:sldId id="273" r:id="rId11"/>
    <p:sldId id="308" r:id="rId12"/>
    <p:sldId id="309" r:id="rId13"/>
    <p:sldId id="278" r:id="rId14"/>
    <p:sldId id="310" r:id="rId15"/>
    <p:sldId id="311" r:id="rId16"/>
    <p:sldId id="312" r:id="rId17"/>
    <p:sldId id="314" r:id="rId18"/>
    <p:sldId id="313" r:id="rId19"/>
    <p:sldId id="315" r:id="rId20"/>
    <p:sldId id="327" r:id="rId21"/>
    <p:sldId id="325" r:id="rId22"/>
    <p:sldId id="324" r:id="rId23"/>
    <p:sldId id="322" r:id="rId24"/>
    <p:sldId id="319" r:id="rId25"/>
    <p:sldId id="272" r:id="rId26"/>
    <p:sldId id="316" r:id="rId27"/>
    <p:sldId id="326" r:id="rId28"/>
    <p:sldId id="32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62" userDrawn="1">
          <p15:clr>
            <a:srgbClr val="A4A3A4"/>
          </p15:clr>
        </p15:guide>
        <p15:guide id="2" pos="3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58"/>
    <a:srgbClr val="00CC66"/>
    <a:srgbClr val="F38047"/>
    <a:srgbClr val="00BC5E"/>
    <a:srgbClr val="DC530E"/>
    <a:srgbClr val="F16823"/>
    <a:srgbClr val="FFFFFF"/>
    <a:srgbClr val="E6E6E6"/>
    <a:srgbClr val="389232"/>
    <a:srgbClr val="646A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54" y="84"/>
      </p:cViewPr>
      <p:guideLst>
        <p:guide orient="horz" pos="1162"/>
        <p:guide pos="3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9C4B8-ADAB-4631-99C9-09FACBCE9F4C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11066-E568-4C4C-AEA0-EB5863DA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60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99793-90D7-5C41-B825-D0F0403F4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1BA7A9-8E37-9442-975A-59B02AA7B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645A90-243E-894C-B7E5-4263AC7D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91019-BB65-4C39-BE14-BDC8B51EFD25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99FFDF-594F-BC40-B219-459648AEF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173887-53DD-6448-B2E9-CBBB7EFA2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707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79C376-08ED-9A4C-BF71-26568C754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4D8150-C91C-244C-8DD6-0D0E5DF50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D14F29-6E99-3245-9126-31D456FFA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D2D86-AF55-43FF-9C10-E2A645CECB88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C69098-94D1-374C-BD61-3388B975F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45D988-B062-B94A-895A-F4078B62D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3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5BAA7F-371C-8340-B39F-A9F0A1AC1D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3DF874-4458-6A4F-9E7A-01FD8779B0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490515-0BB0-A747-BDF8-EE36AE08D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027D5-ACE5-42DC-8F08-740A3949ECAD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1209D9-EAFF-9540-94B2-803085673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E636C9-4EF3-FE4B-AF7A-FE9462EE5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656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2072520" y="71280"/>
            <a:ext cx="10017720" cy="13003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181818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subTitle"/>
          </p:nvPr>
        </p:nvSpPr>
        <p:spPr>
          <a:xfrm>
            <a:off x="1295280" y="1828800"/>
            <a:ext cx="10794600" cy="43430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3494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90A91D-B945-4CA9-A063-EEE0581CBD3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1508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306AAAB-9D2D-4DD1-95D8-9B9DFC78321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3358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B1FE86-C0D4-45DF-B82C-887403C482D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29316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68397-A1D3-4881-BC4C-A72046D81E18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8457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2ED184-E7B7-4380-8F68-906556C0E94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3109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2C2B979-016C-41C4-B6FB-2FB89928EF0C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11652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DFFB4A-C3D6-4621-96D1-44819E97B43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4394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DB717-3E7C-DA4C-A209-93EDA34E3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524189-8525-9546-9824-119047F0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8A83DC-F190-B843-996C-84CC8CF18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AA2E9-9D9A-4210-BF75-0059414A816E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E3F136-C331-F846-8C8F-1C320FB13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2AA05A-969E-BE49-B6FC-6D3BB0DD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854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DDCC13-810A-4219-9775-96125B9FF34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63821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299A5D-303C-4396-AB2F-357F871CF88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4201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FA22CD-5551-4F60-9521-E627EE46C2B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24867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532DA2-DD21-47A8-9D5C-5A00427B6330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2243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51665-45C5-A74A-90A8-E8EE284C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D41CC2-CB68-DD48-B956-32A631F7E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0CB13E-35D1-824E-96F6-BFC806A5C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929E0-CECF-448B-8F24-517077C160F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24ADAA-7FDD-054A-A693-469236F26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4B7D0B-F048-B740-AD83-33868492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037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D91128-E21B-A04E-AC9D-AA253E2A4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2322CB-97A3-124A-AD9C-50A63242BE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49709F3-1C4A-AA4D-B5FD-B83E098BC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DDBE1D-ACB4-D049-96D8-C3DEB0FEF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76D816-F28E-428A-9626-A0370EF709B1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A53DEE-1068-CE4D-8DED-DBBA60741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FCE617-84EE-C44E-82CE-123A7B1FA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66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25DB0-7BFD-474E-BEB4-08BB0FB1B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75FC3E-4C50-0441-844E-181B57FB5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13F9FC-BFBC-094E-B256-07E6B7555B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02ACB45-98CC-634A-AB68-A8BA596F8A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8725193-2E72-2147-B399-D3E2A8B1FB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8F504A9-B854-4644-B77B-8A21755F0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11034-FFEC-4F12-ADF5-242368AC31E6}" type="datetime1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2EB7D2B-DC99-F54E-8351-29A25CF2C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141CC4-A5A2-5F4F-A755-BFAD0FC2F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8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324CD-C323-204A-8877-30EA152A2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D46BFE9-6331-D644-B75E-A5BD13B2A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EA0E7-623C-4D3C-B170-C610B12D6757}" type="datetime1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824931-CA8A-DF47-905F-07C5CA8C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24C2B4-A684-3E43-8092-28FFAB1E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406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BAC74B9-0BF9-3844-87F0-675E77B32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6DE2F-5252-475F-8F69-FBD3013B02AB}" type="datetime1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103C8B-D9D1-2E40-927B-AE7AB470A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961E4D5-30B1-A44E-BA63-0E56806D5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20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0A14C-F443-3D4A-B574-F620FC869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72C99F-60FA-D84E-AE7A-957D59417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A2B38A-DD52-CC4C-ACCE-11AF020B5D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CA3203-E981-0545-A2ED-47D054A34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56860-BE7B-446A-88E1-568B42EB5058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20FEA8-A5AF-0047-83BD-DC7C70B3B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7AFB01-6387-1D4B-B84B-459EC7938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786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019599-A242-DE49-B65A-496ECC390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E02507C-607F-1844-BAEF-E68CD878F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3D2B51-DCDA-D242-ABB0-EB9F962E9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360E74-63A5-7147-8A61-0C313A0CD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E7C66-A36E-480F-BAFA-C97FF9CA2CF1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722820-6302-814F-8250-F949A817E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B74C7F-E51E-DC4A-8BE9-B5905A495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97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209F9-9562-5448-9D1B-E111E4F6E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D04E47-98EE-1442-A21D-AEF7C9080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A7DC62-CE18-BD47-9E7C-46C8FE342D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9B20A-5242-4100-9D22-8B2F36245F10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A74D8A-CF7A-B945-99CD-F47A97009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D02FD-8C9E-8443-8316-784C0E4FF5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49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D37EB7-EDFF-479A-8038-290FC3B492F1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09.03.2022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74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21.xml.rels><?xml version="1.0" encoding="UTF-8" standalone="yes" ?><Relationships xmlns="http://schemas.openxmlformats.org/package/2006/relationships"><Relationship Id="rId8" Target="../media/image29.png" Type="http://schemas.openxmlformats.org/officeDocument/2006/relationships/image"/><Relationship Id="rId3" Target="../media/hdphoto2.wdp" Type="http://schemas.microsoft.com/office/2007/relationships/hdphoto"/><Relationship Id="rId7" Target="../media/hdphoto4.wdp" Type="http://schemas.microsoft.com/office/2007/relationships/hdphoto"/><Relationship Id="rId2" Target="../media/image26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28.jpeg" Type="http://schemas.openxmlformats.org/officeDocument/2006/relationships/image"/><Relationship Id="rId5" Target="../media/hdphoto3.wdp" Type="http://schemas.microsoft.com/office/2007/relationships/hdphoto"/><Relationship Id="rId4" Target="../media/image27.jpeg" Type="http://schemas.openxmlformats.org/officeDocument/2006/relationships/image"/><Relationship Id="rId9" Target="../media/image30.pn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hdphoto5.wdp" Type="http://schemas.microsoft.com/office/2007/relationships/hdphoto"/><Relationship Id="rId2" Target="../media/image31.pn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3.jpeg" Type="http://schemas.openxmlformats.org/officeDocument/2006/relationships/image"/><Relationship Id="rId4" Target="../media/image32.pn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slideLayout" Target="../slideLayouts/slideLayout2.xml"/><Relationship Id="rId7" Type="http://schemas.microsoft.com/office/2007/relationships/hdphoto" Target="../media/hdphoto7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5.png"/><Relationship Id="rId5" Type="http://schemas.microsoft.com/office/2007/relationships/hdphoto" Target="../media/hdphoto6.wdp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24.xml.rels><?xml version="1.0" encoding="UTF-8" standalone="yes" ?><Relationships xmlns="http://schemas.openxmlformats.org/package/2006/relationships"><Relationship Id="rId3" Target="../media/image39.jpg" Type="http://schemas.openxmlformats.org/officeDocument/2006/relationships/image"/><Relationship Id="rId2" Target="../media/image38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.png" Type="http://schemas.openxmlformats.org/officeDocument/2006/relationships/image"/><Relationship Id="rId5" Target="../media/image41.png" Type="http://schemas.openxmlformats.org/officeDocument/2006/relationships/image"/><Relationship Id="rId4" Target="../media/image40.jp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-7792" y="335280"/>
            <a:ext cx="12314545" cy="6431280"/>
            <a:chOff x="-640080" y="64997"/>
            <a:chExt cx="12832080" cy="6701563"/>
          </a:xfrm>
        </p:grpSpPr>
        <p:pic>
          <p:nvPicPr>
            <p:cNvPr id="15" name="Picture 4" descr="https://urict.ru/wp-content/uploads/2020/06/karta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997"/>
              <a:ext cx="12192000" cy="6701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олилиния 15"/>
            <p:cNvSpPr/>
            <p:nvPr/>
          </p:nvSpPr>
          <p:spPr>
            <a:xfrm>
              <a:off x="-640080" y="3772232"/>
              <a:ext cx="640080" cy="413385"/>
            </a:xfrm>
            <a:custGeom>
              <a:avLst/>
              <a:gdLst>
                <a:gd name="connsiteX0" fmla="*/ 0 w 640080"/>
                <a:gd name="connsiteY0" fmla="*/ 142875 h 413385"/>
                <a:gd name="connsiteX1" fmla="*/ 68580 w 640080"/>
                <a:gd name="connsiteY1" fmla="*/ 99060 h 413385"/>
                <a:gd name="connsiteX2" fmla="*/ 81915 w 640080"/>
                <a:gd name="connsiteY2" fmla="*/ 72390 h 413385"/>
                <a:gd name="connsiteX3" fmla="*/ 167640 w 640080"/>
                <a:gd name="connsiteY3" fmla="*/ 43815 h 413385"/>
                <a:gd name="connsiteX4" fmla="*/ 165735 w 640080"/>
                <a:gd name="connsiteY4" fmla="*/ 0 h 413385"/>
                <a:gd name="connsiteX5" fmla="*/ 241935 w 640080"/>
                <a:gd name="connsiteY5" fmla="*/ 1905 h 413385"/>
                <a:gd name="connsiteX6" fmla="*/ 350520 w 640080"/>
                <a:gd name="connsiteY6" fmla="*/ 70485 h 413385"/>
                <a:gd name="connsiteX7" fmla="*/ 386715 w 640080"/>
                <a:gd name="connsiteY7" fmla="*/ 116205 h 413385"/>
                <a:gd name="connsiteX8" fmla="*/ 390525 w 640080"/>
                <a:gd name="connsiteY8" fmla="*/ 177165 h 413385"/>
                <a:gd name="connsiteX9" fmla="*/ 474345 w 640080"/>
                <a:gd name="connsiteY9" fmla="*/ 203835 h 413385"/>
                <a:gd name="connsiteX10" fmla="*/ 499110 w 640080"/>
                <a:gd name="connsiteY10" fmla="*/ 188595 h 413385"/>
                <a:gd name="connsiteX11" fmla="*/ 561975 w 640080"/>
                <a:gd name="connsiteY11" fmla="*/ 158115 h 413385"/>
                <a:gd name="connsiteX12" fmla="*/ 611505 w 640080"/>
                <a:gd name="connsiteY12" fmla="*/ 137160 h 413385"/>
                <a:gd name="connsiteX13" fmla="*/ 636270 w 640080"/>
                <a:gd name="connsiteY13" fmla="*/ 173355 h 413385"/>
                <a:gd name="connsiteX14" fmla="*/ 640080 w 640080"/>
                <a:gd name="connsiteY14" fmla="*/ 213360 h 413385"/>
                <a:gd name="connsiteX15" fmla="*/ 619125 w 640080"/>
                <a:gd name="connsiteY15" fmla="*/ 251460 h 413385"/>
                <a:gd name="connsiteX16" fmla="*/ 571500 w 640080"/>
                <a:gd name="connsiteY16" fmla="*/ 268605 h 413385"/>
                <a:gd name="connsiteX17" fmla="*/ 514350 w 640080"/>
                <a:gd name="connsiteY17" fmla="*/ 249555 h 413385"/>
                <a:gd name="connsiteX18" fmla="*/ 510540 w 640080"/>
                <a:gd name="connsiteY18" fmla="*/ 222885 h 413385"/>
                <a:gd name="connsiteX19" fmla="*/ 481965 w 640080"/>
                <a:gd name="connsiteY19" fmla="*/ 230505 h 413385"/>
                <a:gd name="connsiteX20" fmla="*/ 457200 w 640080"/>
                <a:gd name="connsiteY20" fmla="*/ 249555 h 413385"/>
                <a:gd name="connsiteX21" fmla="*/ 464820 w 640080"/>
                <a:gd name="connsiteY21" fmla="*/ 283845 h 413385"/>
                <a:gd name="connsiteX22" fmla="*/ 434340 w 640080"/>
                <a:gd name="connsiteY22" fmla="*/ 329565 h 413385"/>
                <a:gd name="connsiteX23" fmla="*/ 398145 w 640080"/>
                <a:gd name="connsiteY23" fmla="*/ 321945 h 413385"/>
                <a:gd name="connsiteX24" fmla="*/ 365760 w 640080"/>
                <a:gd name="connsiteY24" fmla="*/ 327660 h 413385"/>
                <a:gd name="connsiteX25" fmla="*/ 331470 w 640080"/>
                <a:gd name="connsiteY25" fmla="*/ 320040 h 413385"/>
                <a:gd name="connsiteX26" fmla="*/ 295275 w 640080"/>
                <a:gd name="connsiteY26" fmla="*/ 337185 h 413385"/>
                <a:gd name="connsiteX27" fmla="*/ 243840 w 640080"/>
                <a:gd name="connsiteY27" fmla="*/ 398145 h 413385"/>
                <a:gd name="connsiteX28" fmla="*/ 205740 w 640080"/>
                <a:gd name="connsiteY28" fmla="*/ 413385 h 413385"/>
                <a:gd name="connsiteX29" fmla="*/ 156210 w 640080"/>
                <a:gd name="connsiteY29" fmla="*/ 401955 h 413385"/>
                <a:gd name="connsiteX30" fmla="*/ 142875 w 640080"/>
                <a:gd name="connsiteY30" fmla="*/ 340995 h 413385"/>
                <a:gd name="connsiteX31" fmla="*/ 142875 w 640080"/>
                <a:gd name="connsiteY31" fmla="*/ 238125 h 413385"/>
                <a:gd name="connsiteX32" fmla="*/ 127635 w 640080"/>
                <a:gd name="connsiteY32" fmla="*/ 220980 h 413385"/>
                <a:gd name="connsiteX33" fmla="*/ 87630 w 640080"/>
                <a:gd name="connsiteY33" fmla="*/ 222885 h 413385"/>
                <a:gd name="connsiteX34" fmla="*/ 57150 w 640080"/>
                <a:gd name="connsiteY34" fmla="*/ 198120 h 413385"/>
                <a:gd name="connsiteX35" fmla="*/ 38100 w 640080"/>
                <a:gd name="connsiteY35" fmla="*/ 177165 h 413385"/>
                <a:gd name="connsiteX36" fmla="*/ 0 w 640080"/>
                <a:gd name="connsiteY36" fmla="*/ 142875 h 41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0080" h="413385">
                  <a:moveTo>
                    <a:pt x="0" y="142875"/>
                  </a:moveTo>
                  <a:lnTo>
                    <a:pt x="68580" y="99060"/>
                  </a:lnTo>
                  <a:lnTo>
                    <a:pt x="81915" y="72390"/>
                  </a:lnTo>
                  <a:lnTo>
                    <a:pt x="167640" y="43815"/>
                  </a:lnTo>
                  <a:lnTo>
                    <a:pt x="165735" y="0"/>
                  </a:lnTo>
                  <a:lnTo>
                    <a:pt x="241935" y="1905"/>
                  </a:lnTo>
                  <a:lnTo>
                    <a:pt x="350520" y="70485"/>
                  </a:lnTo>
                  <a:lnTo>
                    <a:pt x="386715" y="116205"/>
                  </a:lnTo>
                  <a:lnTo>
                    <a:pt x="390525" y="177165"/>
                  </a:lnTo>
                  <a:lnTo>
                    <a:pt x="474345" y="203835"/>
                  </a:lnTo>
                  <a:lnTo>
                    <a:pt x="499110" y="188595"/>
                  </a:lnTo>
                  <a:lnTo>
                    <a:pt x="561975" y="158115"/>
                  </a:lnTo>
                  <a:lnTo>
                    <a:pt x="611505" y="137160"/>
                  </a:lnTo>
                  <a:lnTo>
                    <a:pt x="636270" y="173355"/>
                  </a:lnTo>
                  <a:lnTo>
                    <a:pt x="640080" y="213360"/>
                  </a:lnTo>
                  <a:lnTo>
                    <a:pt x="619125" y="251460"/>
                  </a:lnTo>
                  <a:lnTo>
                    <a:pt x="571500" y="268605"/>
                  </a:lnTo>
                  <a:lnTo>
                    <a:pt x="514350" y="249555"/>
                  </a:lnTo>
                  <a:lnTo>
                    <a:pt x="510540" y="222885"/>
                  </a:lnTo>
                  <a:lnTo>
                    <a:pt x="481965" y="230505"/>
                  </a:lnTo>
                  <a:lnTo>
                    <a:pt x="457200" y="249555"/>
                  </a:lnTo>
                  <a:lnTo>
                    <a:pt x="464820" y="283845"/>
                  </a:lnTo>
                  <a:lnTo>
                    <a:pt x="434340" y="329565"/>
                  </a:lnTo>
                  <a:lnTo>
                    <a:pt x="398145" y="321945"/>
                  </a:lnTo>
                  <a:lnTo>
                    <a:pt x="365760" y="327660"/>
                  </a:lnTo>
                  <a:lnTo>
                    <a:pt x="331470" y="320040"/>
                  </a:lnTo>
                  <a:lnTo>
                    <a:pt x="295275" y="337185"/>
                  </a:lnTo>
                  <a:lnTo>
                    <a:pt x="243840" y="398145"/>
                  </a:lnTo>
                  <a:lnTo>
                    <a:pt x="205740" y="413385"/>
                  </a:lnTo>
                  <a:lnTo>
                    <a:pt x="156210" y="401955"/>
                  </a:lnTo>
                  <a:lnTo>
                    <a:pt x="142875" y="340995"/>
                  </a:lnTo>
                  <a:lnTo>
                    <a:pt x="142875" y="238125"/>
                  </a:lnTo>
                  <a:lnTo>
                    <a:pt x="127635" y="220980"/>
                  </a:lnTo>
                  <a:lnTo>
                    <a:pt x="87630" y="222885"/>
                  </a:lnTo>
                  <a:lnTo>
                    <a:pt x="57150" y="198120"/>
                  </a:lnTo>
                  <a:lnTo>
                    <a:pt x="38100" y="17716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3892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-7792" y="0"/>
            <a:ext cx="12192000" cy="6858000"/>
          </a:xfrm>
          <a:prstGeom prst="rect">
            <a:avLst/>
          </a:prstGeom>
          <a:solidFill>
            <a:schemeClr val="accent6">
              <a:lumMod val="20000"/>
              <a:lumOff val="80000"/>
              <a:alpha val="62745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09341" y="3120600"/>
            <a:ext cx="87733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defRPr/>
            </a:pPr>
            <a:r>
              <a:rPr lang="ru-RU" sz="5400" b="1" dirty="0">
                <a:solidFill>
                  <a:srgbClr val="F1682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Братство славянских</a:t>
            </a:r>
          </a:p>
          <a:p>
            <a:pPr lvl="0" algn="ctr">
              <a:lnSpc>
                <a:spcPct val="80000"/>
              </a:lnSpc>
              <a:defRPr/>
            </a:pPr>
            <a:r>
              <a:rPr lang="ru-RU" sz="5400" b="1" dirty="0">
                <a:solidFill>
                  <a:srgbClr val="F16823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народов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F16823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82406" y="4677753"/>
            <a:ext cx="77997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>
                <a:ln>
                  <a:noFill/>
                </a:ln>
                <a:solidFill>
                  <a:srgbClr val="00B058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Для учеников 9-11 классов и студентов колледжей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B058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94242" y="-1805354"/>
            <a:ext cx="10803517" cy="10803517"/>
          </a:xfrm>
          <a:prstGeom prst="ellipse">
            <a:avLst/>
          </a:prstGeom>
          <a:noFill/>
          <a:ln w="53975" cap="rnd">
            <a:solidFill>
              <a:srgbClr val="00CC6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2305" y="-2287291"/>
            <a:ext cx="11767389" cy="11767389"/>
          </a:xfrm>
          <a:prstGeom prst="ellipse">
            <a:avLst/>
          </a:prstGeom>
          <a:noFill/>
          <a:ln w="53975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555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Ромб 17">
            <a:extLst>
              <a:ext uri="{FF2B5EF4-FFF2-40B4-BE49-F238E27FC236}">
                <a16:creationId xmlns:a16="http://schemas.microsoft.com/office/drawing/2014/main" id="{944DC146-740B-FB48-B6E8-E30CF52721A8}"/>
              </a:ext>
            </a:extLst>
          </p:cNvPr>
          <p:cNvSpPr/>
          <p:nvPr/>
        </p:nvSpPr>
        <p:spPr>
          <a:xfrm>
            <a:off x="306599" y="269730"/>
            <a:ext cx="2644487" cy="2588328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Ромб 18">
            <a:extLst>
              <a:ext uri="{FF2B5EF4-FFF2-40B4-BE49-F238E27FC236}">
                <a16:creationId xmlns:a16="http://schemas.microsoft.com/office/drawing/2014/main" id="{3F16427E-215B-BF47-BD19-5B796755CC72}"/>
              </a:ext>
            </a:extLst>
          </p:cNvPr>
          <p:cNvSpPr/>
          <p:nvPr/>
        </p:nvSpPr>
        <p:spPr>
          <a:xfrm>
            <a:off x="839382" y="269730"/>
            <a:ext cx="1579142" cy="1522764"/>
          </a:xfrm>
          <a:prstGeom prst="diamond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63384" y="569447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atin typeface="Arial Narrow" panose="020B0606020202030204" pitchFamily="34" charset="0"/>
              </a:rPr>
              <a:t>?</a:t>
            </a:r>
            <a:endParaRPr lang="ru-RU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709770"/>
              </p:ext>
            </p:extLst>
          </p:nvPr>
        </p:nvGraphicFramePr>
        <p:xfrm>
          <a:off x="444500" y="3056129"/>
          <a:ext cx="11404600" cy="3364992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1898782">
                  <a:extLst>
                    <a:ext uri="{9D8B030D-6E8A-4147-A177-3AD203B41FA5}">
                      <a16:colId xmlns:a16="http://schemas.microsoft.com/office/drawing/2014/main" val="4249160684"/>
                    </a:ext>
                  </a:extLst>
                </a:gridCol>
                <a:gridCol w="2492987">
                  <a:extLst>
                    <a:ext uri="{9D8B030D-6E8A-4147-A177-3AD203B41FA5}">
                      <a16:colId xmlns:a16="http://schemas.microsoft.com/office/drawing/2014/main" val="3128322167"/>
                    </a:ext>
                  </a:extLst>
                </a:gridCol>
                <a:gridCol w="2598723">
                  <a:extLst>
                    <a:ext uri="{9D8B030D-6E8A-4147-A177-3AD203B41FA5}">
                      <a16:colId xmlns:a16="http://schemas.microsoft.com/office/drawing/2014/main" val="3445567532"/>
                    </a:ext>
                  </a:extLst>
                </a:gridCol>
                <a:gridCol w="2038771">
                  <a:extLst>
                    <a:ext uri="{9D8B030D-6E8A-4147-A177-3AD203B41FA5}">
                      <a16:colId xmlns:a16="http://schemas.microsoft.com/office/drawing/2014/main" val="2504409618"/>
                    </a:ext>
                  </a:extLst>
                </a:gridCol>
                <a:gridCol w="2375337">
                  <a:extLst>
                    <a:ext uri="{9D8B030D-6E8A-4147-A177-3AD203B41FA5}">
                      <a16:colId xmlns:a16="http://schemas.microsoft.com/office/drawing/2014/main" val="29503493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Русский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Украинский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Белорусский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Сербский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Болгарский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648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отец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батько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бацька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 err="1">
                          <a:effectLst/>
                        </a:rPr>
                        <a:t>отац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баща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4715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родина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батьківщина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радзіма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домовина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родина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99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музыка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музика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музыка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музика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музика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3538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школа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школа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школа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школа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училище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2014505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книга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книга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кніга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књига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книга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7033073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кот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кіт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кот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мачка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котка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2715452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дружба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дружба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дружба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пријатељство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приятелство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4187765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10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265026" y="602887"/>
            <a:ext cx="8291974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что означают эти слова?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Соотнесите предлагаемые слова с их эквивалентами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 русском языке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каких еще языках вы можете произнести эти слова?</a:t>
            </a:r>
            <a:endParaRPr lang="ru-RU" sz="2000" dirty="0">
              <a:effectLst/>
              <a:latin typeface="Arial Narrow" panose="020B060602020203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408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Дореволюционная азбука: «Азбука» Федорова, «Букварь» Истомина, «Азбука»  Толстого, «Азбука в картинках» Бенуа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305" y="-71720"/>
            <a:ext cx="10291295" cy="725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лилиния 19">
            <a:extLst>
              <a:ext uri="{FF2B5EF4-FFF2-40B4-BE49-F238E27FC236}">
                <a16:creationId xmlns:a16="http://schemas.microsoft.com/office/drawing/2014/main" id="{7EA53024-F961-46C6-A690-2CA42166847B}"/>
              </a:ext>
            </a:extLst>
          </p:cNvPr>
          <p:cNvSpPr/>
          <p:nvPr/>
        </p:nvSpPr>
        <p:spPr>
          <a:xfrm>
            <a:off x="0" y="-6946"/>
            <a:ext cx="6681459" cy="6871891"/>
          </a:xfrm>
          <a:custGeom>
            <a:avLst/>
            <a:gdLst>
              <a:gd name="connsiteX0" fmla="*/ 0 w 13362918"/>
              <a:gd name="connsiteY0" fmla="*/ 0 h 13743782"/>
              <a:gd name="connsiteX1" fmla="*/ 10083540 w 13362918"/>
              <a:gd name="connsiteY1" fmla="*/ 0 h 13743782"/>
              <a:gd name="connsiteX2" fmla="*/ 10904289 w 13362918"/>
              <a:gd name="connsiteY2" fmla="*/ 728548 h 13743782"/>
              <a:gd name="connsiteX3" fmla="*/ 10904289 w 13362918"/>
              <a:gd name="connsiteY3" fmla="*/ 12774718 h 13743782"/>
              <a:gd name="connsiteX4" fmla="*/ 9757973 w 13362918"/>
              <a:gd name="connsiteY4" fmla="*/ 13743782 h 13743782"/>
              <a:gd name="connsiteX5" fmla="*/ 0 w 13362918"/>
              <a:gd name="connsiteY5" fmla="*/ 13743782 h 137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62918" h="13743782">
                <a:moveTo>
                  <a:pt x="0" y="0"/>
                </a:moveTo>
                <a:lnTo>
                  <a:pt x="10083540" y="0"/>
                </a:lnTo>
                <a:cubicBezTo>
                  <a:pt x="10368109" y="222700"/>
                  <a:pt x="10643836" y="463853"/>
                  <a:pt x="10904289" y="728548"/>
                </a:cubicBezTo>
                <a:cubicBezTo>
                  <a:pt x="14182462" y="4055052"/>
                  <a:pt x="14182462" y="9448850"/>
                  <a:pt x="10904289" y="12774718"/>
                </a:cubicBezTo>
                <a:cubicBezTo>
                  <a:pt x="10545764" y="13139310"/>
                  <a:pt x="10160711" y="13459998"/>
                  <a:pt x="9757973" y="13743782"/>
                </a:cubicBezTo>
                <a:lnTo>
                  <a:pt x="0" y="13743782"/>
                </a:lnTo>
                <a:close/>
              </a:path>
            </a:pathLst>
          </a:custGeom>
          <a:solidFill>
            <a:srgbClr val="00CC66"/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" name="Заголовок презентации"/>
          <p:cNvSpPr txBox="1"/>
          <p:nvPr/>
        </p:nvSpPr>
        <p:spPr>
          <a:xfrm>
            <a:off x="567605" y="929384"/>
            <a:ext cx="4764125" cy="7076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Книгопечатание</a:t>
            </a:r>
          </a:p>
        </p:txBody>
      </p:sp>
      <p:sp>
        <p:nvSpPr>
          <p:cNvPr id="8" name="Подзаголовок презентации"/>
          <p:cNvSpPr txBox="1"/>
          <p:nvPr/>
        </p:nvSpPr>
        <p:spPr>
          <a:xfrm>
            <a:off x="617182" y="2058973"/>
            <a:ext cx="5075322" cy="2636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/>
              <a:t>Как вы думаете, почему имя книгопечатника Ивана Федорова навсегда вошло в историю? </a:t>
            </a:r>
          </a:p>
          <a:p>
            <a:pPr lvl="0"/>
            <a:endParaRPr lang="ru-RU" sz="2400" dirty="0"/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/>
              <a:t>Как изменилось развитие культуры и науки после появления книгопечатания?</a:t>
            </a:r>
          </a:p>
        </p:txBody>
      </p:sp>
      <p:sp>
        <p:nvSpPr>
          <p:cNvPr id="15" name="Кружок">
            <a:extLst>
              <a:ext uri="{FF2B5EF4-FFF2-40B4-BE49-F238E27FC236}">
                <a16:creationId xmlns:a16="http://schemas.microsoft.com/office/drawing/2014/main" id="{C9AE1780-590F-45E3-A452-DD1443F23020}"/>
              </a:ext>
            </a:extLst>
          </p:cNvPr>
          <p:cNvSpPr/>
          <p:nvPr/>
        </p:nvSpPr>
        <p:spPr>
          <a:xfrm rot="6728893">
            <a:off x="3752525" y="4981356"/>
            <a:ext cx="2716193" cy="2716193"/>
          </a:xfrm>
          <a:prstGeom prst="chord">
            <a:avLst/>
          </a:prstGeom>
          <a:solidFill>
            <a:srgbClr val="F0662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7" name="Овал 16"/>
          <p:cNvSpPr/>
          <p:nvPr/>
        </p:nvSpPr>
        <p:spPr>
          <a:xfrm>
            <a:off x="9778870" y="-1011520"/>
            <a:ext cx="3397868" cy="3397868"/>
          </a:xfrm>
          <a:prstGeom prst="ellipse">
            <a:avLst/>
          </a:prstGeom>
          <a:solidFill>
            <a:schemeClr val="bg1"/>
          </a:solidFill>
          <a:ln w="53975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336" y="334210"/>
            <a:ext cx="1318380" cy="131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Первопечатник. История Ивана Федорова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72425" y="4064932"/>
            <a:ext cx="2274522" cy="2274522"/>
          </a:xfrm>
          <a:prstGeom prst="ellipse">
            <a:avLst/>
          </a:prstGeom>
          <a:noFill/>
          <a:ln w="38100">
            <a:solidFill>
              <a:schemeClr val="bg1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612544" y="6369133"/>
            <a:ext cx="280443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Памятник Ивану Федорову в Москве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597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етербургская академия наук — Википедия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4138" y="-252918"/>
            <a:ext cx="12354128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Прямоугольник 88"/>
          <p:cNvSpPr/>
          <p:nvPr/>
        </p:nvSpPr>
        <p:spPr>
          <a:xfrm>
            <a:off x="-24138" y="-183970"/>
            <a:ext cx="12378266" cy="7324071"/>
          </a:xfrm>
          <a:prstGeom prst="rect">
            <a:avLst/>
          </a:prstGeom>
          <a:solidFill>
            <a:srgbClr val="FFFFFF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Дуга 68"/>
          <p:cNvSpPr/>
          <p:nvPr/>
        </p:nvSpPr>
        <p:spPr>
          <a:xfrm rot="19155133" flipH="1">
            <a:off x="943074" y="2389106"/>
            <a:ext cx="1610249" cy="1623254"/>
          </a:xfrm>
          <a:prstGeom prst="arc">
            <a:avLst>
              <a:gd name="adj1" fmla="val 14049425"/>
              <a:gd name="adj2" fmla="val 239669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8" name="Прямая соединительная линия 67"/>
          <p:cNvCxnSpPr>
            <a:endCxn id="67" idx="1"/>
          </p:cNvCxnSpPr>
          <p:nvPr/>
        </p:nvCxnSpPr>
        <p:spPr>
          <a:xfrm flipV="1">
            <a:off x="1660314" y="4022942"/>
            <a:ext cx="8849629" cy="3356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Овал 61"/>
          <p:cNvSpPr/>
          <p:nvPr/>
        </p:nvSpPr>
        <p:spPr>
          <a:xfrm>
            <a:off x="9003167" y="-1715741"/>
            <a:ext cx="4267341" cy="4267341"/>
          </a:xfrm>
          <a:prstGeom prst="ellipse">
            <a:avLst/>
          </a:prstGeom>
          <a:solidFill>
            <a:srgbClr val="00CC66"/>
          </a:solidFill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+mn-ea"/>
              <a:cs typeface="+mn-cs"/>
              <a:sym typeface="Helvetica Light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569156" y="3884948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414159" y="3885779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7460472" y="3910151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Прямая соединительная линия 10"/>
          <p:cNvCxnSpPr>
            <a:endCxn id="20" idx="2"/>
          </p:cNvCxnSpPr>
          <p:nvPr/>
        </p:nvCxnSpPr>
        <p:spPr>
          <a:xfrm flipV="1">
            <a:off x="1680910" y="5180176"/>
            <a:ext cx="8809274" cy="30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уга 12"/>
          <p:cNvSpPr/>
          <p:nvPr/>
        </p:nvSpPr>
        <p:spPr>
          <a:xfrm rot="8196067" flipH="1">
            <a:off x="10125453" y="4031276"/>
            <a:ext cx="1154545" cy="1154545"/>
          </a:xfrm>
          <a:prstGeom prst="arc">
            <a:avLst>
              <a:gd name="adj1" fmla="val 14049425"/>
              <a:gd name="adj2" fmla="val 239669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571539" y="5011782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91480" y="500802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6" name="Овал 15"/>
          <p:cNvSpPr/>
          <p:nvPr/>
        </p:nvSpPr>
        <p:spPr>
          <a:xfrm>
            <a:off x="4426199" y="5040324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47181" y="5026408"/>
            <a:ext cx="3016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8" name="Овал 17"/>
          <p:cNvSpPr/>
          <p:nvPr/>
        </p:nvSpPr>
        <p:spPr>
          <a:xfrm>
            <a:off x="7460331" y="5064696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86323" y="505332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Овал 19"/>
          <p:cNvSpPr/>
          <p:nvPr/>
        </p:nvSpPr>
        <p:spPr>
          <a:xfrm>
            <a:off x="10490184" y="5009303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505498" y="4999832"/>
            <a:ext cx="3195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36731" y="3887226"/>
            <a:ext cx="304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sp>
        <p:nvSpPr>
          <p:cNvPr id="24" name="Овал 23"/>
          <p:cNvSpPr/>
          <p:nvPr/>
        </p:nvSpPr>
        <p:spPr>
          <a:xfrm>
            <a:off x="1640924" y="2197625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72961" y="3858989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644729" y="2180965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sp>
        <p:nvSpPr>
          <p:cNvPr id="42" name="Rectangle 3">
            <a:extLst>
              <a:ext uri="{FF2B5EF4-FFF2-40B4-BE49-F238E27FC236}">
                <a16:creationId xmlns:a16="http://schemas.microsoft.com/office/drawing/2014/main" id="{8AA4A400-7C05-AE41-8C4D-E6DE1BDDC101}"/>
              </a:ext>
            </a:extLst>
          </p:cNvPr>
          <p:cNvSpPr/>
          <p:nvPr/>
        </p:nvSpPr>
        <p:spPr>
          <a:xfrm>
            <a:off x="570549" y="473030"/>
            <a:ext cx="6141685" cy="617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cs typeface="Arial" panose="020B0604020202020204" pitchFamily="34" charset="0"/>
              </a:rPr>
              <a:t>Университеты</a:t>
            </a:r>
          </a:p>
        </p:txBody>
      </p:sp>
      <p:sp>
        <p:nvSpPr>
          <p:cNvPr id="45" name="Равнобедренный треугольник 44"/>
          <p:cNvSpPr/>
          <p:nvPr/>
        </p:nvSpPr>
        <p:spPr>
          <a:xfrm rot="3645322">
            <a:off x="1386234" y="2294013"/>
            <a:ext cx="250354" cy="323702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987498" y="5091035"/>
            <a:ext cx="3879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988995" y="5172936"/>
            <a:ext cx="3879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988112" y="5262925"/>
            <a:ext cx="387928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483918" y="3912222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10702726" y="6118764"/>
            <a:ext cx="1321526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9814452" y="6371311"/>
            <a:ext cx="2301240" cy="0"/>
          </a:xfrm>
          <a:prstGeom prst="line">
            <a:avLst/>
          </a:prstGeom>
          <a:ln w="38100">
            <a:solidFill>
              <a:srgbClr val="00C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10702726" y="6615149"/>
            <a:ext cx="1306286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Овал 65"/>
          <p:cNvSpPr/>
          <p:nvPr/>
        </p:nvSpPr>
        <p:spPr>
          <a:xfrm>
            <a:off x="10489040" y="3854758"/>
            <a:ext cx="341746" cy="34174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509943" y="3853665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70" name="Рисунок 6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587" y="276999"/>
            <a:ext cx="1155561" cy="115556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81965" y="4519691"/>
            <a:ext cx="1504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Санкт-Петербург 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1724 год</a:t>
            </a:r>
            <a:endParaRPr lang="ru-RU" sz="1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0549" y="5440134"/>
            <a:ext cx="23702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Академический университет Петербургской академии наук </a:t>
            </a:r>
            <a:endParaRPr lang="ru-RU" sz="1200" dirty="0"/>
          </a:p>
        </p:txBody>
      </p:sp>
      <p:sp>
        <p:nvSpPr>
          <p:cNvPr id="72" name="Прямоугольник 71"/>
          <p:cNvSpPr/>
          <p:nvPr/>
        </p:nvSpPr>
        <p:spPr>
          <a:xfrm>
            <a:off x="4163764" y="4527643"/>
            <a:ext cx="8313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Москва 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1755 год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3435200" y="5440134"/>
            <a:ext cx="2317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Московский университет 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7207088" y="4527642"/>
            <a:ext cx="820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Тарту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1799 год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6570080" y="5440133"/>
            <a:ext cx="21222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</a:t>
            </a:r>
            <a:r>
              <a:rPr lang="ru-RU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Дерптский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университет 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10215143" y="4527508"/>
            <a:ext cx="889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Вильнюс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1803 год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9587503" y="5402690"/>
            <a:ext cx="2144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</a:t>
            </a:r>
            <a:r>
              <a:rPr lang="ru-RU" sz="12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Виленский</a:t>
            </a:r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университет 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10247202" y="3359892"/>
            <a:ext cx="8254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Харьков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1803 год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9402839" y="2866119"/>
            <a:ext cx="2519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Харьковский университет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7228688" y="3395641"/>
            <a:ext cx="820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Казань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1804 год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6455916" y="2910952"/>
            <a:ext cx="23657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Казанский университет 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4081975" y="3372617"/>
            <a:ext cx="10086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Хельсинки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1827 год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3336484" y="2910951"/>
            <a:ext cx="26289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Александровский </a:t>
            </a:r>
          </a:p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университет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1342466" y="3410982"/>
            <a:ext cx="820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Киев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1834 год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698799" y="2914424"/>
            <a:ext cx="26549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университет Святого Владимира 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2035426" y="2098462"/>
            <a:ext cx="8201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Одесса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1865 год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1155207" y="1631680"/>
            <a:ext cx="26020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Императорский Новороссийский университет </a:t>
            </a:r>
          </a:p>
        </p:txBody>
      </p:sp>
      <p:sp>
        <p:nvSpPr>
          <p:cNvPr id="88" name="Номер слайда 8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7063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6" name="Picture 8" descr="Сергей Павлович Королёв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84288" y="-205162"/>
            <a:ext cx="6507712" cy="7209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лилиния 19">
            <a:extLst>
              <a:ext uri="{FF2B5EF4-FFF2-40B4-BE49-F238E27FC236}">
                <a16:creationId xmlns:a16="http://schemas.microsoft.com/office/drawing/2014/main" id="{7EA53024-F961-46C6-A690-2CA42166847B}"/>
              </a:ext>
            </a:extLst>
          </p:cNvPr>
          <p:cNvSpPr/>
          <p:nvPr/>
        </p:nvSpPr>
        <p:spPr>
          <a:xfrm>
            <a:off x="-5586" y="-20547"/>
            <a:ext cx="7612616" cy="6871891"/>
          </a:xfrm>
          <a:custGeom>
            <a:avLst/>
            <a:gdLst>
              <a:gd name="connsiteX0" fmla="*/ 0 w 13362918"/>
              <a:gd name="connsiteY0" fmla="*/ 0 h 13743782"/>
              <a:gd name="connsiteX1" fmla="*/ 10083540 w 13362918"/>
              <a:gd name="connsiteY1" fmla="*/ 0 h 13743782"/>
              <a:gd name="connsiteX2" fmla="*/ 10904289 w 13362918"/>
              <a:gd name="connsiteY2" fmla="*/ 728548 h 13743782"/>
              <a:gd name="connsiteX3" fmla="*/ 10904289 w 13362918"/>
              <a:gd name="connsiteY3" fmla="*/ 12774718 h 13743782"/>
              <a:gd name="connsiteX4" fmla="*/ 9757973 w 13362918"/>
              <a:gd name="connsiteY4" fmla="*/ 13743782 h 13743782"/>
              <a:gd name="connsiteX5" fmla="*/ 0 w 13362918"/>
              <a:gd name="connsiteY5" fmla="*/ 13743782 h 137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62918" h="13743782">
                <a:moveTo>
                  <a:pt x="0" y="0"/>
                </a:moveTo>
                <a:lnTo>
                  <a:pt x="10083540" y="0"/>
                </a:lnTo>
                <a:cubicBezTo>
                  <a:pt x="10368109" y="222700"/>
                  <a:pt x="10643836" y="463853"/>
                  <a:pt x="10904289" y="728548"/>
                </a:cubicBezTo>
                <a:cubicBezTo>
                  <a:pt x="14182462" y="4055052"/>
                  <a:pt x="14182462" y="9448850"/>
                  <a:pt x="10904289" y="12774718"/>
                </a:cubicBezTo>
                <a:cubicBezTo>
                  <a:pt x="10545764" y="13139310"/>
                  <a:pt x="10160711" y="13459998"/>
                  <a:pt x="9757973" y="13743782"/>
                </a:cubicBezTo>
                <a:lnTo>
                  <a:pt x="0" y="13743782"/>
                </a:lnTo>
                <a:close/>
              </a:path>
            </a:pathLst>
          </a:custGeom>
          <a:solidFill>
            <a:srgbClr val="00CC66"/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" name="Заголовок презентации"/>
          <p:cNvSpPr txBox="1"/>
          <p:nvPr/>
        </p:nvSpPr>
        <p:spPr>
          <a:xfrm>
            <a:off x="553748" y="829729"/>
            <a:ext cx="5224481" cy="9992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Сергей</a:t>
            </a:r>
          </a:p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Королёв</a:t>
            </a:r>
          </a:p>
        </p:txBody>
      </p:sp>
      <p:sp>
        <p:nvSpPr>
          <p:cNvPr id="15" name="Кружок">
            <a:extLst>
              <a:ext uri="{FF2B5EF4-FFF2-40B4-BE49-F238E27FC236}">
                <a16:creationId xmlns:a16="http://schemas.microsoft.com/office/drawing/2014/main" id="{C9AE1780-590F-45E3-A452-DD1443F23020}"/>
              </a:ext>
            </a:extLst>
          </p:cNvPr>
          <p:cNvSpPr/>
          <p:nvPr/>
        </p:nvSpPr>
        <p:spPr>
          <a:xfrm rot="6728893">
            <a:off x="3752525" y="4981356"/>
            <a:ext cx="2716193" cy="2716193"/>
          </a:xfrm>
          <a:prstGeom prst="chord">
            <a:avLst/>
          </a:prstGeom>
          <a:solidFill>
            <a:srgbClr val="F0662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1" name="Кружок">
            <a:extLst>
              <a:ext uri="{FF2B5EF4-FFF2-40B4-BE49-F238E27FC236}">
                <a16:creationId xmlns:a16="http://schemas.microsoft.com/office/drawing/2014/main" id="{9625AD55-3DF1-46BE-8579-705B54AAC6A0}"/>
              </a:ext>
            </a:extLst>
          </p:cNvPr>
          <p:cNvSpPr/>
          <p:nvPr/>
        </p:nvSpPr>
        <p:spPr>
          <a:xfrm>
            <a:off x="5326657" y="4387727"/>
            <a:ext cx="2111832" cy="2111832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" name="Прямоугольник 1"/>
          <p:cNvSpPr/>
          <p:nvPr/>
        </p:nvSpPr>
        <p:spPr>
          <a:xfrm>
            <a:off x="553749" y="3135319"/>
            <a:ext cx="47508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Родился в </a:t>
            </a:r>
            <a:r>
              <a:rPr lang="ru-RU" sz="2400" b="1" dirty="0"/>
              <a:t>УКРАИНСКОМ</a:t>
            </a:r>
            <a:r>
              <a:rPr lang="ru-RU" sz="2400" dirty="0"/>
              <a:t> Житомире, в семье выходца </a:t>
            </a:r>
          </a:p>
          <a:p>
            <a:r>
              <a:rPr lang="ru-RU" sz="2400" dirty="0"/>
              <a:t>из </a:t>
            </a:r>
            <a:r>
              <a:rPr lang="ru-RU" sz="2400" b="1" dirty="0"/>
              <a:t>БЕЛОРУССКОГО</a:t>
            </a:r>
            <a:r>
              <a:rPr lang="ru-RU" sz="2400" dirty="0"/>
              <a:t> Могилева Павла Королёва и уроженки Черниговской губернии </a:t>
            </a:r>
          </a:p>
          <a:p>
            <a:r>
              <a:rPr lang="ru-RU" sz="2400" dirty="0"/>
              <a:t>Анны Москаленко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53748" y="1823378"/>
            <a:ext cx="72735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Muller Bold"/>
                <a:cs typeface="Muller Bold"/>
              </a:rPr>
              <a:t>гениальный конструктор ракетно-космической </a:t>
            </a:r>
          </a:p>
          <a:p>
            <a:r>
              <a:rPr lang="ru-RU" sz="2400" i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Muller Bold"/>
                <a:cs typeface="Muller Bold"/>
              </a:rPr>
              <a:t>техники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43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483550" y="3705111"/>
            <a:ext cx="898963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Рассмотрите портрет и историческую справку. Обсудите биографии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Почему их относят к созвездию гениев? 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Слышали ли вы о них раньше? В каком контексте? 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 их биографии могут быть связаны с их достижениями? </a:t>
            </a:r>
            <a:b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Почему мы гордимся их победами?</a:t>
            </a:r>
          </a:p>
        </p:txBody>
      </p: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презентации"/>
          <p:cNvSpPr txBox="1"/>
          <p:nvPr/>
        </p:nvSpPr>
        <p:spPr>
          <a:xfrm>
            <a:off x="574990" y="2817401"/>
            <a:ext cx="2733121" cy="6420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ЗАДАНИЕ</a:t>
            </a:r>
          </a:p>
        </p:txBody>
      </p:sp>
      <p:sp>
        <p:nvSpPr>
          <p:cNvPr id="32" name="Овал 31"/>
          <p:cNvSpPr/>
          <p:nvPr/>
        </p:nvSpPr>
        <p:spPr>
          <a:xfrm>
            <a:off x="660088" y="85778"/>
            <a:ext cx="2414016" cy="241401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Picture 6" descr="https://cdn-icons-png.flaticon.com/512/2729/27290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002" y="661842"/>
            <a:ext cx="1284231" cy="128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956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Жорес Алферов: «Когда человек получает на одну работу пять грантов, он —  жулик» - Индикато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80927" y="0"/>
            <a:ext cx="79491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один усеченный угол 2">
            <a:extLst>
              <a:ext uri="{FF2B5EF4-FFF2-40B4-BE49-F238E27FC236}">
                <a16:creationId xmlns:a16="http://schemas.microsoft.com/office/drawing/2014/main" id="{E64D59E9-0E88-4E2B-9F27-F81A64E1356C}"/>
              </a:ext>
            </a:extLst>
          </p:cNvPr>
          <p:cNvSpPr/>
          <p:nvPr/>
        </p:nvSpPr>
        <p:spPr>
          <a:xfrm>
            <a:off x="0" y="0"/>
            <a:ext cx="8572500" cy="6896969"/>
          </a:xfrm>
          <a:custGeom>
            <a:avLst/>
            <a:gdLst>
              <a:gd name="connsiteX0" fmla="*/ 0 w 9216872"/>
              <a:gd name="connsiteY0" fmla="*/ 0 h 6887223"/>
              <a:gd name="connsiteX1" fmla="*/ 5773261 w 9216872"/>
              <a:gd name="connsiteY1" fmla="*/ 0 h 6887223"/>
              <a:gd name="connsiteX2" fmla="*/ 9216872 w 9216872"/>
              <a:gd name="connsiteY2" fmla="*/ 3443612 h 6887223"/>
              <a:gd name="connsiteX3" fmla="*/ 9216872 w 9216872"/>
              <a:gd name="connsiteY3" fmla="*/ 6887223 h 6887223"/>
              <a:gd name="connsiteX4" fmla="*/ 0 w 9216872"/>
              <a:gd name="connsiteY4" fmla="*/ 6887223 h 6887223"/>
              <a:gd name="connsiteX5" fmla="*/ 0 w 9216872"/>
              <a:gd name="connsiteY5" fmla="*/ 0 h 6887223"/>
              <a:gd name="connsiteX0" fmla="*/ 0 w 9266033"/>
              <a:gd name="connsiteY0" fmla="*/ 0 h 6924231"/>
              <a:gd name="connsiteX1" fmla="*/ 5773261 w 9266033"/>
              <a:gd name="connsiteY1" fmla="*/ 0 h 6924231"/>
              <a:gd name="connsiteX2" fmla="*/ 9266033 w 9266033"/>
              <a:gd name="connsiteY2" fmla="*/ 6924231 h 6924231"/>
              <a:gd name="connsiteX3" fmla="*/ 9216872 w 9266033"/>
              <a:gd name="connsiteY3" fmla="*/ 6887223 h 6924231"/>
              <a:gd name="connsiteX4" fmla="*/ 0 w 9266033"/>
              <a:gd name="connsiteY4" fmla="*/ 6887223 h 6924231"/>
              <a:gd name="connsiteX5" fmla="*/ 0 w 9266033"/>
              <a:gd name="connsiteY5" fmla="*/ 0 h 6924231"/>
              <a:gd name="connsiteX0" fmla="*/ 0 w 9225232"/>
              <a:gd name="connsiteY0" fmla="*/ 0 h 6887223"/>
              <a:gd name="connsiteX1" fmla="*/ 5773261 w 9225232"/>
              <a:gd name="connsiteY1" fmla="*/ 0 h 6887223"/>
              <a:gd name="connsiteX2" fmla="*/ 9225232 w 9225232"/>
              <a:gd name="connsiteY2" fmla="*/ 6855405 h 6887223"/>
              <a:gd name="connsiteX3" fmla="*/ 9216872 w 9225232"/>
              <a:gd name="connsiteY3" fmla="*/ 6887223 h 6887223"/>
              <a:gd name="connsiteX4" fmla="*/ 0 w 9225232"/>
              <a:gd name="connsiteY4" fmla="*/ 6887223 h 6887223"/>
              <a:gd name="connsiteX5" fmla="*/ 0 w 9225232"/>
              <a:gd name="connsiteY5" fmla="*/ 0 h 6887223"/>
              <a:gd name="connsiteX0" fmla="*/ 0 w 9249379"/>
              <a:gd name="connsiteY0" fmla="*/ 0 h 6896969"/>
              <a:gd name="connsiteX1" fmla="*/ 5773261 w 9249379"/>
              <a:gd name="connsiteY1" fmla="*/ 0 h 6896969"/>
              <a:gd name="connsiteX2" fmla="*/ 9249379 w 9249379"/>
              <a:gd name="connsiteY2" fmla="*/ 6896969 h 6896969"/>
              <a:gd name="connsiteX3" fmla="*/ 9216872 w 9249379"/>
              <a:gd name="connsiteY3" fmla="*/ 6887223 h 6896969"/>
              <a:gd name="connsiteX4" fmla="*/ 0 w 9249379"/>
              <a:gd name="connsiteY4" fmla="*/ 6887223 h 6896969"/>
              <a:gd name="connsiteX5" fmla="*/ 0 w 9249379"/>
              <a:gd name="connsiteY5" fmla="*/ 0 h 689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49379" h="6896969">
                <a:moveTo>
                  <a:pt x="0" y="0"/>
                </a:moveTo>
                <a:lnTo>
                  <a:pt x="5773261" y="0"/>
                </a:lnTo>
                <a:lnTo>
                  <a:pt x="9249379" y="6896969"/>
                </a:lnTo>
                <a:lnTo>
                  <a:pt x="9216872" y="6887223"/>
                </a:lnTo>
                <a:lnTo>
                  <a:pt x="0" y="6887223"/>
                </a:lnTo>
                <a:lnTo>
                  <a:pt x="0" y="0"/>
                </a:lnTo>
                <a:close/>
              </a:path>
            </a:pathLst>
          </a:custGeom>
          <a:solidFill>
            <a:srgbClr val="00CC6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Кружок"/>
          <p:cNvSpPr/>
          <p:nvPr/>
        </p:nvSpPr>
        <p:spPr>
          <a:xfrm>
            <a:off x="728960" y="103124"/>
            <a:ext cx="1116418" cy="11164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" name="On-trade драйвер продаж"/>
          <p:cNvSpPr txBox="1"/>
          <p:nvPr/>
        </p:nvSpPr>
        <p:spPr>
          <a:xfrm>
            <a:off x="728960" y="1445129"/>
            <a:ext cx="6091086" cy="576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1219169" hangingPunct="0">
              <a:lnSpc>
                <a:spcPct val="70000"/>
              </a:lnSpc>
              <a:spcBef>
                <a:spcPts val="2250"/>
              </a:spcBef>
              <a:defRPr sz="13500"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4800" kern="0" spc="7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sym typeface="Muller Light"/>
              </a:rPr>
              <a:t>Жорес Алферов</a:t>
            </a:r>
            <a:endParaRPr lang="ru-RU" sz="4800" kern="0" dirty="0">
              <a:solidFill>
                <a:schemeClr val="bg1"/>
              </a:solidFill>
              <a:latin typeface="Arial Narrow" panose="020B0606020202030204" pitchFamily="34" charset="0"/>
              <a:sym typeface="Muller Bold"/>
            </a:endParaRPr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C1063281-2D8D-40C0-A9B2-FBC7F2C414E2}"/>
              </a:ext>
            </a:extLst>
          </p:cNvPr>
          <p:cNvSpPr/>
          <p:nvPr/>
        </p:nvSpPr>
        <p:spPr>
          <a:xfrm>
            <a:off x="1" y="5602147"/>
            <a:ext cx="661564" cy="1255853"/>
          </a:xfrm>
          <a:prstGeom prst="rtTriangle">
            <a:avLst/>
          </a:prstGeom>
          <a:solidFill>
            <a:srgbClr val="F0662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1565" y="2232599"/>
            <a:ext cx="5777335" cy="45797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Родился в 1930 году в Витебске. Отец будущего учёного служил унтер-офицером. Жорес получил имя в честь Жана Жореса. Довоенные годы провёл в Сталинграде, Новосибирске, Барнауле и Сясьстрое, куда направляли отца — к тому времени выпускника Архангельской </a:t>
            </a:r>
            <a:r>
              <a:rPr lang="ru-RU" sz="1600" kern="0" spc="7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Промакадемии</a:t>
            </a: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 и инженера; мать работала библиотекарем. </a:t>
            </a:r>
          </a:p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В 1951 году Алферов окончил с отличием школу в Минске и поступил в Белорусский политехнический институт. Через несколько семестров перевелся в Ленинград на факультет электронной техники, а потом семья переехала в Ленинград в связи с переводом отца на новое место работы. </a:t>
            </a:r>
          </a:p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Жорес Иванович Алфёров – выдающийся учёный-физик. В декабре 2000 года Жорес Иванович Алфёров (Физико-технический институт им. А.Ф. Иоффе, Санкт-Петербург, Россия) удостоен Нобелевской премии за разработку полупроводниковых </a:t>
            </a:r>
            <a:r>
              <a:rPr lang="ru-RU" sz="1600" kern="0" spc="7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гетероструктур</a:t>
            </a: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, используемых в высокочастотной электронике и оптоэлектронике. Алферов ушел из жизни в 2019 году в Санкт-Петербурге.</a:t>
            </a:r>
          </a:p>
        </p:txBody>
      </p:sp>
      <p:pic>
        <p:nvPicPr>
          <p:cNvPr id="10" name="Picture 6" descr="https://cdn-icons-png.flaticon.com/512/2729/27290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77" y="328711"/>
            <a:ext cx="654709" cy="65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9351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580547" y="3144001"/>
            <a:ext cx="80953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«Я по природе своей интернационалист. Иначе и быть не может — во мне столько кровей намешано. И я с болью смотрю на то, что происходит в соседней Украине. Раньше я приезжал туда каждый год. У нас был целый ряд проектов с украинской Академией наук, Киевским и Донецким </a:t>
            </a:r>
            <a:r>
              <a:rPr lang="ru-RU" i="1" dirty="0" err="1">
                <a:latin typeface="Arial" panose="020B0604020202020204" pitchFamily="34" charset="0"/>
                <a:cs typeface="Arial" panose="020B0604020202020204" pitchFamily="34" charset="0"/>
              </a:rPr>
              <a:t>политехами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. Еще в 2013 году мы имели возможность проводить совместные исследования. А неделю назад мне позвонил товарищ, руководитель украинского научно-технического объединения. Он сказал, что против него возбуждено уголовное дело. Следователи посчитали, что разработки ученого наносили ущерб Украине, так как он сотрудничал с Россией. Мой знакомый </a:t>
            </a:r>
          </a:p>
          <a:p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вынужден был покинуть страну».</a:t>
            </a:r>
            <a:b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2" descr="Жорес Алферов: «Когда человек получает на одну работу пять грантов, он —  жулик» - Индикатор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547" y="283212"/>
            <a:ext cx="2739558" cy="2739558"/>
          </a:xfrm>
          <a:prstGeom prst="ellipse">
            <a:avLst/>
          </a:prstGeom>
          <a:noFill/>
          <a:ln w="38100">
            <a:solidFill>
              <a:srgbClr val="00CC66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2465" y="6453267"/>
            <a:ext cx="8071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>
                    <a:lumMod val="75000"/>
                  </a:schemeClr>
                </a:solidFill>
              </a:rPr>
              <a:t>Источник: https://ukraina.ru/opinion/20190305/1022890863.html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1942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Роскосмос. Дважды Герой Советского Союза, летчик-космонавт Петр Климук  принимает поздравления с днем рождения - Новости - Госкорпорация «Роскосмос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243"/>
          <a:stretch/>
        </p:blipFill>
        <p:spPr bwMode="auto">
          <a:xfrm>
            <a:off x="4302764" y="-97277"/>
            <a:ext cx="8090274" cy="706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: один усеченный угол 2">
            <a:extLst>
              <a:ext uri="{FF2B5EF4-FFF2-40B4-BE49-F238E27FC236}">
                <a16:creationId xmlns:a16="http://schemas.microsoft.com/office/drawing/2014/main" id="{E64D59E9-0E88-4E2B-9F27-F81A64E1356C}"/>
              </a:ext>
            </a:extLst>
          </p:cNvPr>
          <p:cNvSpPr/>
          <p:nvPr/>
        </p:nvSpPr>
        <p:spPr>
          <a:xfrm>
            <a:off x="0" y="0"/>
            <a:ext cx="8572500" cy="6896969"/>
          </a:xfrm>
          <a:custGeom>
            <a:avLst/>
            <a:gdLst>
              <a:gd name="connsiteX0" fmla="*/ 0 w 9216872"/>
              <a:gd name="connsiteY0" fmla="*/ 0 h 6887223"/>
              <a:gd name="connsiteX1" fmla="*/ 5773261 w 9216872"/>
              <a:gd name="connsiteY1" fmla="*/ 0 h 6887223"/>
              <a:gd name="connsiteX2" fmla="*/ 9216872 w 9216872"/>
              <a:gd name="connsiteY2" fmla="*/ 3443612 h 6887223"/>
              <a:gd name="connsiteX3" fmla="*/ 9216872 w 9216872"/>
              <a:gd name="connsiteY3" fmla="*/ 6887223 h 6887223"/>
              <a:gd name="connsiteX4" fmla="*/ 0 w 9216872"/>
              <a:gd name="connsiteY4" fmla="*/ 6887223 h 6887223"/>
              <a:gd name="connsiteX5" fmla="*/ 0 w 9216872"/>
              <a:gd name="connsiteY5" fmla="*/ 0 h 6887223"/>
              <a:gd name="connsiteX0" fmla="*/ 0 w 9266033"/>
              <a:gd name="connsiteY0" fmla="*/ 0 h 6924231"/>
              <a:gd name="connsiteX1" fmla="*/ 5773261 w 9266033"/>
              <a:gd name="connsiteY1" fmla="*/ 0 h 6924231"/>
              <a:gd name="connsiteX2" fmla="*/ 9266033 w 9266033"/>
              <a:gd name="connsiteY2" fmla="*/ 6924231 h 6924231"/>
              <a:gd name="connsiteX3" fmla="*/ 9216872 w 9266033"/>
              <a:gd name="connsiteY3" fmla="*/ 6887223 h 6924231"/>
              <a:gd name="connsiteX4" fmla="*/ 0 w 9266033"/>
              <a:gd name="connsiteY4" fmla="*/ 6887223 h 6924231"/>
              <a:gd name="connsiteX5" fmla="*/ 0 w 9266033"/>
              <a:gd name="connsiteY5" fmla="*/ 0 h 6924231"/>
              <a:gd name="connsiteX0" fmla="*/ 0 w 9225232"/>
              <a:gd name="connsiteY0" fmla="*/ 0 h 6887223"/>
              <a:gd name="connsiteX1" fmla="*/ 5773261 w 9225232"/>
              <a:gd name="connsiteY1" fmla="*/ 0 h 6887223"/>
              <a:gd name="connsiteX2" fmla="*/ 9225232 w 9225232"/>
              <a:gd name="connsiteY2" fmla="*/ 6855405 h 6887223"/>
              <a:gd name="connsiteX3" fmla="*/ 9216872 w 9225232"/>
              <a:gd name="connsiteY3" fmla="*/ 6887223 h 6887223"/>
              <a:gd name="connsiteX4" fmla="*/ 0 w 9225232"/>
              <a:gd name="connsiteY4" fmla="*/ 6887223 h 6887223"/>
              <a:gd name="connsiteX5" fmla="*/ 0 w 9225232"/>
              <a:gd name="connsiteY5" fmla="*/ 0 h 6887223"/>
              <a:gd name="connsiteX0" fmla="*/ 0 w 9249379"/>
              <a:gd name="connsiteY0" fmla="*/ 0 h 6896969"/>
              <a:gd name="connsiteX1" fmla="*/ 5773261 w 9249379"/>
              <a:gd name="connsiteY1" fmla="*/ 0 h 6896969"/>
              <a:gd name="connsiteX2" fmla="*/ 9249379 w 9249379"/>
              <a:gd name="connsiteY2" fmla="*/ 6896969 h 6896969"/>
              <a:gd name="connsiteX3" fmla="*/ 9216872 w 9249379"/>
              <a:gd name="connsiteY3" fmla="*/ 6887223 h 6896969"/>
              <a:gd name="connsiteX4" fmla="*/ 0 w 9249379"/>
              <a:gd name="connsiteY4" fmla="*/ 6887223 h 6896969"/>
              <a:gd name="connsiteX5" fmla="*/ 0 w 9249379"/>
              <a:gd name="connsiteY5" fmla="*/ 0 h 689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49379" h="6896969">
                <a:moveTo>
                  <a:pt x="0" y="0"/>
                </a:moveTo>
                <a:lnTo>
                  <a:pt x="5773261" y="0"/>
                </a:lnTo>
                <a:lnTo>
                  <a:pt x="9249379" y="6896969"/>
                </a:lnTo>
                <a:lnTo>
                  <a:pt x="9216872" y="6887223"/>
                </a:lnTo>
                <a:lnTo>
                  <a:pt x="0" y="6887223"/>
                </a:lnTo>
                <a:lnTo>
                  <a:pt x="0" y="0"/>
                </a:lnTo>
                <a:close/>
              </a:path>
            </a:pathLst>
          </a:custGeom>
          <a:solidFill>
            <a:srgbClr val="00CC6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Кружок"/>
          <p:cNvSpPr/>
          <p:nvPr/>
        </p:nvSpPr>
        <p:spPr>
          <a:xfrm>
            <a:off x="728960" y="103124"/>
            <a:ext cx="1116418" cy="11164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" name="On-trade драйвер продаж"/>
          <p:cNvSpPr txBox="1"/>
          <p:nvPr/>
        </p:nvSpPr>
        <p:spPr>
          <a:xfrm>
            <a:off x="728960" y="1445129"/>
            <a:ext cx="6091086" cy="576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1219169" hangingPunct="0">
              <a:lnSpc>
                <a:spcPct val="70000"/>
              </a:lnSpc>
              <a:spcBef>
                <a:spcPts val="2250"/>
              </a:spcBef>
              <a:defRPr sz="13500"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4800" kern="0" spc="7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sym typeface="Muller Light"/>
              </a:rPr>
              <a:t>Петр Климук</a:t>
            </a:r>
            <a:endParaRPr lang="ru-RU" sz="4800" kern="0" dirty="0">
              <a:solidFill>
                <a:schemeClr val="bg1"/>
              </a:solidFill>
              <a:latin typeface="Arial Narrow" panose="020B0606020202030204" pitchFamily="34" charset="0"/>
              <a:sym typeface="Muller Bold"/>
            </a:endParaRPr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C1063281-2D8D-40C0-A9B2-FBC7F2C414E2}"/>
              </a:ext>
            </a:extLst>
          </p:cNvPr>
          <p:cNvSpPr/>
          <p:nvPr/>
        </p:nvSpPr>
        <p:spPr>
          <a:xfrm>
            <a:off x="1" y="5602147"/>
            <a:ext cx="661564" cy="1255853"/>
          </a:xfrm>
          <a:prstGeom prst="rtTriangle">
            <a:avLst/>
          </a:prstGeom>
          <a:solidFill>
            <a:srgbClr val="F0662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1565" y="2214311"/>
            <a:ext cx="5777335" cy="3988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Родился в селе Комаровка Брестского района (Республика Беларусь). Первые годы жизни прошли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в оккупации. Детские и школьные годы провёл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в родной деревне.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endParaRPr lang="ru-RU" sz="1600" kern="0" spc="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Muller Light"/>
            </a:endParaRPr>
          </a:p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В 1959 году окончил среднюю школу и поступил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в Кременчугскую школу первоначального обучения лётчиков, а затем стал курсантом Черниговского высшего военного училища лётчиков имени Ленинского комсомола. В 1964 году окончил его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с отличием.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endParaRPr lang="ru-RU" sz="1600" kern="0" spc="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Muller Light"/>
            </a:endParaRPr>
          </a:p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Зачислен в отряд космонавтов в 1965 году.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Прошёл полный курс </a:t>
            </a:r>
            <a:r>
              <a:rPr lang="ru-RU" sz="1600" kern="0" spc="7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общекосмической</a:t>
            </a: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 подготовки </a:t>
            </a:r>
            <a:b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</a:b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и подготовки к космическим полётам на кораблях типа «Союз» и орбитальных станциях типа «Салют». Совершил три космических полёта в качестве командира экипажа. Всего за 3 полёта в космос налетал 78 дней 18 часов 18 минут 42 секунды</a:t>
            </a:r>
          </a:p>
        </p:txBody>
      </p:sp>
      <p:pic>
        <p:nvPicPr>
          <p:cNvPr id="10" name="Picture 6" descr="https://cdn-icons-png.flaticon.com/512/2729/27290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677" y="328711"/>
            <a:ext cx="654709" cy="65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013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8034" y="-38969"/>
            <a:ext cx="7302968" cy="7100169"/>
          </a:xfrm>
          <a:prstGeom prst="rect">
            <a:avLst/>
          </a:prstGeom>
        </p:spPr>
      </p:pic>
      <p:sp>
        <p:nvSpPr>
          <p:cNvPr id="9" name="Прямоугольник: один усеченный угол 2">
            <a:extLst>
              <a:ext uri="{FF2B5EF4-FFF2-40B4-BE49-F238E27FC236}">
                <a16:creationId xmlns:a16="http://schemas.microsoft.com/office/drawing/2014/main" id="{E64D59E9-0E88-4E2B-9F27-F81A64E1356C}"/>
              </a:ext>
            </a:extLst>
          </p:cNvPr>
          <p:cNvSpPr/>
          <p:nvPr/>
        </p:nvSpPr>
        <p:spPr>
          <a:xfrm>
            <a:off x="1" y="-38969"/>
            <a:ext cx="8940800" cy="6896969"/>
          </a:xfrm>
          <a:custGeom>
            <a:avLst/>
            <a:gdLst>
              <a:gd name="connsiteX0" fmla="*/ 0 w 9216872"/>
              <a:gd name="connsiteY0" fmla="*/ 0 h 6887223"/>
              <a:gd name="connsiteX1" fmla="*/ 5773261 w 9216872"/>
              <a:gd name="connsiteY1" fmla="*/ 0 h 6887223"/>
              <a:gd name="connsiteX2" fmla="*/ 9216872 w 9216872"/>
              <a:gd name="connsiteY2" fmla="*/ 3443612 h 6887223"/>
              <a:gd name="connsiteX3" fmla="*/ 9216872 w 9216872"/>
              <a:gd name="connsiteY3" fmla="*/ 6887223 h 6887223"/>
              <a:gd name="connsiteX4" fmla="*/ 0 w 9216872"/>
              <a:gd name="connsiteY4" fmla="*/ 6887223 h 6887223"/>
              <a:gd name="connsiteX5" fmla="*/ 0 w 9216872"/>
              <a:gd name="connsiteY5" fmla="*/ 0 h 6887223"/>
              <a:gd name="connsiteX0" fmla="*/ 0 w 9266033"/>
              <a:gd name="connsiteY0" fmla="*/ 0 h 6924231"/>
              <a:gd name="connsiteX1" fmla="*/ 5773261 w 9266033"/>
              <a:gd name="connsiteY1" fmla="*/ 0 h 6924231"/>
              <a:gd name="connsiteX2" fmla="*/ 9266033 w 9266033"/>
              <a:gd name="connsiteY2" fmla="*/ 6924231 h 6924231"/>
              <a:gd name="connsiteX3" fmla="*/ 9216872 w 9266033"/>
              <a:gd name="connsiteY3" fmla="*/ 6887223 h 6924231"/>
              <a:gd name="connsiteX4" fmla="*/ 0 w 9266033"/>
              <a:gd name="connsiteY4" fmla="*/ 6887223 h 6924231"/>
              <a:gd name="connsiteX5" fmla="*/ 0 w 9266033"/>
              <a:gd name="connsiteY5" fmla="*/ 0 h 6924231"/>
              <a:gd name="connsiteX0" fmla="*/ 0 w 9225232"/>
              <a:gd name="connsiteY0" fmla="*/ 0 h 6887223"/>
              <a:gd name="connsiteX1" fmla="*/ 5773261 w 9225232"/>
              <a:gd name="connsiteY1" fmla="*/ 0 h 6887223"/>
              <a:gd name="connsiteX2" fmla="*/ 9225232 w 9225232"/>
              <a:gd name="connsiteY2" fmla="*/ 6855405 h 6887223"/>
              <a:gd name="connsiteX3" fmla="*/ 9216872 w 9225232"/>
              <a:gd name="connsiteY3" fmla="*/ 6887223 h 6887223"/>
              <a:gd name="connsiteX4" fmla="*/ 0 w 9225232"/>
              <a:gd name="connsiteY4" fmla="*/ 6887223 h 6887223"/>
              <a:gd name="connsiteX5" fmla="*/ 0 w 9225232"/>
              <a:gd name="connsiteY5" fmla="*/ 0 h 6887223"/>
              <a:gd name="connsiteX0" fmla="*/ 0 w 9249379"/>
              <a:gd name="connsiteY0" fmla="*/ 0 h 6896969"/>
              <a:gd name="connsiteX1" fmla="*/ 5773261 w 9249379"/>
              <a:gd name="connsiteY1" fmla="*/ 0 h 6896969"/>
              <a:gd name="connsiteX2" fmla="*/ 9249379 w 9249379"/>
              <a:gd name="connsiteY2" fmla="*/ 6896969 h 6896969"/>
              <a:gd name="connsiteX3" fmla="*/ 9216872 w 9249379"/>
              <a:gd name="connsiteY3" fmla="*/ 6887223 h 6896969"/>
              <a:gd name="connsiteX4" fmla="*/ 0 w 9249379"/>
              <a:gd name="connsiteY4" fmla="*/ 6887223 h 6896969"/>
              <a:gd name="connsiteX5" fmla="*/ 0 w 9249379"/>
              <a:gd name="connsiteY5" fmla="*/ 0 h 689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49379" h="6896969">
                <a:moveTo>
                  <a:pt x="0" y="0"/>
                </a:moveTo>
                <a:lnTo>
                  <a:pt x="5773261" y="0"/>
                </a:lnTo>
                <a:lnTo>
                  <a:pt x="9249379" y="6896969"/>
                </a:lnTo>
                <a:lnTo>
                  <a:pt x="9216872" y="6887223"/>
                </a:lnTo>
                <a:lnTo>
                  <a:pt x="0" y="6887223"/>
                </a:lnTo>
                <a:lnTo>
                  <a:pt x="0" y="0"/>
                </a:lnTo>
                <a:close/>
              </a:path>
            </a:pathLst>
          </a:custGeom>
          <a:solidFill>
            <a:srgbClr val="00CC6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Кружок"/>
          <p:cNvSpPr/>
          <p:nvPr/>
        </p:nvSpPr>
        <p:spPr>
          <a:xfrm>
            <a:off x="515804" y="145262"/>
            <a:ext cx="1116418" cy="11164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" name="On-trade драйвер продаж"/>
          <p:cNvSpPr txBox="1"/>
          <p:nvPr/>
        </p:nvSpPr>
        <p:spPr>
          <a:xfrm>
            <a:off x="515804" y="1406942"/>
            <a:ext cx="6091086" cy="5763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1219169" hangingPunct="0">
              <a:lnSpc>
                <a:spcPct val="70000"/>
              </a:lnSpc>
              <a:spcBef>
                <a:spcPts val="2250"/>
              </a:spcBef>
              <a:defRPr sz="13500"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4800" kern="0" spc="7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sym typeface="Muller Light"/>
              </a:rPr>
              <a:t>Лариса </a:t>
            </a:r>
            <a:r>
              <a:rPr lang="ru-RU" sz="4800" kern="0" spc="70" dirty="0" err="1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  <a:sym typeface="Muller Light"/>
              </a:rPr>
              <a:t>Латынина</a:t>
            </a:r>
            <a:endParaRPr lang="ru-RU" sz="4800" kern="0" dirty="0">
              <a:solidFill>
                <a:schemeClr val="bg1"/>
              </a:solidFill>
              <a:latin typeface="Arial Narrow" panose="020B0606020202030204" pitchFamily="34" charset="0"/>
              <a:sym typeface="Muller Bold"/>
            </a:endParaRPr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C1063281-2D8D-40C0-A9B2-FBC7F2C414E2}"/>
              </a:ext>
            </a:extLst>
          </p:cNvPr>
          <p:cNvSpPr/>
          <p:nvPr/>
        </p:nvSpPr>
        <p:spPr>
          <a:xfrm>
            <a:off x="1" y="5602147"/>
            <a:ext cx="661564" cy="1255853"/>
          </a:xfrm>
          <a:prstGeom prst="rtTriangle">
            <a:avLst/>
          </a:prstGeom>
          <a:solidFill>
            <a:srgbClr val="F0662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85011" y="2022287"/>
            <a:ext cx="6352673" cy="43827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Родилась в Херсоне (город на юге Украины) в 1934 году. Лариса мечтала стать балериной. Ее мама не пожалела последних денег и отвела дочку в танцевальную школу. Но балетную студию закрыли, и девочка переключилась на гимнастику, став мастером спорта уже в 9 классе! </a:t>
            </a:r>
          </a:p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Школьная золотая медаль открыла будущей чемпионке дорогу в «золотую» спортивную карьеру. Она окончила политехнический институт в Киеве, затем там же – физкультурный. Лариса завоевывала много призовых медалей на национальных соревнованиях и спортивных состязаниях. </a:t>
            </a:r>
          </a:p>
          <a:p>
            <a:pPr defTabSz="1219169" hangingPunct="0">
              <a:lnSpc>
                <a:spcPct val="80000"/>
              </a:lnSpc>
              <a:spcAft>
                <a:spcPts val="600"/>
              </a:spcAft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Впервые на серьезную международную спортивную арену </a:t>
            </a:r>
            <a:r>
              <a:rPr lang="ru-RU" sz="1600" kern="0" spc="7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Латынина</a:t>
            </a: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 вышла в 1954 году, и сразу взяла Олимпийское золото. Титул абсолютной чемпионки мира и Европы по художественной гимнастике Лариса Семеновна подтверждала неоднократно. До 2012 года </a:t>
            </a:r>
            <a:r>
              <a:rPr lang="ru-RU" sz="1600" kern="0" spc="7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Латынина</a:t>
            </a:r>
            <a:r>
              <a:rPr lang="ru-RU" sz="1600" kern="0" spc="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 удерживала первенство по количеству медалей, заработанных на Олимпиадах: золотых – 9; серебряных – 5; бронзовых – 4. После ухода из активного спорта была тренером олимпийской сборной СССР по гимнастике, написала несколько книг.</a:t>
            </a:r>
          </a:p>
        </p:txBody>
      </p:sp>
      <p:pic>
        <p:nvPicPr>
          <p:cNvPr id="10" name="Picture 6" descr="https://cdn-icons-png.flaticon.com/512/2729/27290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21" y="370849"/>
            <a:ext cx="654709" cy="654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853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презентации"/>
          <p:cNvSpPr txBox="1"/>
          <p:nvPr/>
        </p:nvSpPr>
        <p:spPr>
          <a:xfrm>
            <a:off x="693493" y="3490580"/>
            <a:ext cx="811025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>
                <a:latin typeface="Arial Narrow" panose="020B0606020202030204" pitchFamily="34" charset="0"/>
              </a:rPr>
              <a:t>Каких белорусских и украинских поэтов и писателей, писавших на русском языке, вы знаете?</a:t>
            </a:r>
          </a:p>
        </p:txBody>
      </p:sp>
      <p:sp>
        <p:nvSpPr>
          <p:cNvPr id="32" name="Овал 31"/>
          <p:cNvSpPr/>
          <p:nvPr/>
        </p:nvSpPr>
        <p:spPr>
          <a:xfrm>
            <a:off x="660088" y="85778"/>
            <a:ext cx="2414016" cy="241401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071" y="650332"/>
            <a:ext cx="1522413" cy="152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57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39788" y="2783058"/>
            <a:ext cx="2493264" cy="2493264"/>
          </a:xfrm>
          <a:prstGeom prst="ellipse">
            <a:avLst/>
          </a:prstGeom>
          <a:solidFill>
            <a:srgbClr val="F380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185664" y="2852936"/>
            <a:ext cx="2414016" cy="241401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749" y="882983"/>
            <a:ext cx="64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Условные обозначения: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6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034" y="3261360"/>
            <a:ext cx="1522413" cy="152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051909" y="4906343"/>
            <a:ext cx="3420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Обсудим вместе</a:t>
            </a:r>
          </a:p>
        </p:txBody>
      </p:sp>
      <p:pic>
        <p:nvPicPr>
          <p:cNvPr id="1030" name="Picture 6" descr="https://cdn-icons-png.flaticon.com/512/2729/27290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578" y="3429000"/>
            <a:ext cx="1284231" cy="128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8406229" y="4906343"/>
            <a:ext cx="34200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Работа в парах</a:t>
            </a:r>
          </a:p>
        </p:txBody>
      </p:sp>
      <p:sp>
        <p:nvSpPr>
          <p:cNvPr id="13" name="Овал 12"/>
          <p:cNvSpPr/>
          <p:nvPr/>
        </p:nvSpPr>
        <p:spPr>
          <a:xfrm>
            <a:off x="9778870" y="-1011520"/>
            <a:ext cx="3397868" cy="3397868"/>
          </a:xfrm>
          <a:prstGeom prst="ellipse">
            <a:avLst/>
          </a:prstGeom>
          <a:noFill/>
          <a:ln w="53975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237786" y="-1493235"/>
            <a:ext cx="4424004" cy="4424004"/>
          </a:xfrm>
          <a:prstGeom prst="ellipse">
            <a:avLst/>
          </a:prstGeom>
          <a:noFill/>
          <a:ln w="53975" cap="rnd">
            <a:solidFill>
              <a:srgbClr val="00CC6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25870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олилиния 19">
            <a:extLst>
              <a:ext uri="{FF2B5EF4-FFF2-40B4-BE49-F238E27FC236}">
                <a16:creationId xmlns:a16="http://schemas.microsoft.com/office/drawing/2014/main" id="{7EA53024-F961-46C6-A690-2CA42166847B}"/>
              </a:ext>
            </a:extLst>
          </p:cNvPr>
          <p:cNvSpPr/>
          <p:nvPr/>
        </p:nvSpPr>
        <p:spPr>
          <a:xfrm rot="10800000" flipH="1">
            <a:off x="-1" y="-246800"/>
            <a:ext cx="8210145" cy="7554797"/>
          </a:xfrm>
          <a:custGeom>
            <a:avLst/>
            <a:gdLst>
              <a:gd name="connsiteX0" fmla="*/ 0 w 13362918"/>
              <a:gd name="connsiteY0" fmla="*/ 0 h 13743782"/>
              <a:gd name="connsiteX1" fmla="*/ 10083540 w 13362918"/>
              <a:gd name="connsiteY1" fmla="*/ 0 h 13743782"/>
              <a:gd name="connsiteX2" fmla="*/ 10904289 w 13362918"/>
              <a:gd name="connsiteY2" fmla="*/ 728548 h 13743782"/>
              <a:gd name="connsiteX3" fmla="*/ 10904289 w 13362918"/>
              <a:gd name="connsiteY3" fmla="*/ 12774718 h 13743782"/>
              <a:gd name="connsiteX4" fmla="*/ 9757973 w 13362918"/>
              <a:gd name="connsiteY4" fmla="*/ 13743782 h 13743782"/>
              <a:gd name="connsiteX5" fmla="*/ 0 w 13362918"/>
              <a:gd name="connsiteY5" fmla="*/ 13743782 h 137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62918" h="13743782">
                <a:moveTo>
                  <a:pt x="0" y="0"/>
                </a:moveTo>
                <a:lnTo>
                  <a:pt x="10083540" y="0"/>
                </a:lnTo>
                <a:cubicBezTo>
                  <a:pt x="10368109" y="222700"/>
                  <a:pt x="10643836" y="463853"/>
                  <a:pt x="10904289" y="728548"/>
                </a:cubicBezTo>
                <a:cubicBezTo>
                  <a:pt x="14182462" y="4055052"/>
                  <a:pt x="14182462" y="9448850"/>
                  <a:pt x="10904289" y="12774718"/>
                </a:cubicBezTo>
                <a:cubicBezTo>
                  <a:pt x="10545764" y="13139310"/>
                  <a:pt x="10160711" y="13459998"/>
                  <a:pt x="9757973" y="13743782"/>
                </a:cubicBezTo>
                <a:lnTo>
                  <a:pt x="0" y="13743782"/>
                </a:lnTo>
                <a:close/>
              </a:path>
            </a:pathLst>
          </a:custGeom>
          <a:solidFill>
            <a:srgbClr val="00CC66"/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20</a:t>
            </a:fld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3E7C48-8FE1-3240-B9A6-8BEEE9F0FDD6}"/>
              </a:ext>
            </a:extLst>
          </p:cNvPr>
          <p:cNvPicPr/>
          <p:nvPr/>
        </p:nvPicPr>
        <p:blipFill>
          <a:blip r:embed="rId2"/>
          <a:stretch/>
        </p:blipFill>
        <p:spPr bwMode="auto">
          <a:xfrm>
            <a:off x="607115" y="308063"/>
            <a:ext cx="2955439" cy="2161179"/>
          </a:xfrm>
          <a:prstGeom prst="rect">
            <a:avLst/>
          </a:prstGeom>
          <a:ln w="44450" cap="rnd">
            <a:noFill/>
            <a:prstDash val="sysDot"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960BC26-6F79-2C44-8741-1DC93F51F4E1}"/>
              </a:ext>
            </a:extLst>
          </p:cNvPr>
          <p:cNvPicPr/>
          <p:nvPr/>
        </p:nvPicPr>
        <p:blipFill>
          <a:blip r:embed="rId3"/>
          <a:stretch/>
        </p:blipFill>
        <p:spPr bwMode="auto">
          <a:xfrm>
            <a:off x="3837888" y="308063"/>
            <a:ext cx="2653563" cy="3222537"/>
          </a:xfrm>
          <a:prstGeom prst="rect">
            <a:avLst/>
          </a:prstGeom>
          <a:ln w="44450" cap="rnd">
            <a:noFill/>
            <a:prstDash val="sysDot"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673F1C-AD78-154F-830F-CB35B5FA06C2}"/>
              </a:ext>
            </a:extLst>
          </p:cNvPr>
          <p:cNvPicPr/>
          <p:nvPr/>
        </p:nvPicPr>
        <p:blipFill>
          <a:blip r:embed="rId4"/>
          <a:stretch/>
        </p:blipFill>
        <p:spPr bwMode="auto">
          <a:xfrm>
            <a:off x="607115" y="2605088"/>
            <a:ext cx="2521627" cy="2140590"/>
          </a:xfrm>
          <a:prstGeom prst="rect">
            <a:avLst/>
          </a:prstGeom>
          <a:ln w="44450" cap="rnd">
            <a:noFill/>
            <a:prstDash val="sysDot"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6FF95BE-D346-EF4B-B513-3C16569AF731}"/>
              </a:ext>
            </a:extLst>
          </p:cNvPr>
          <p:cNvPicPr/>
          <p:nvPr/>
        </p:nvPicPr>
        <p:blipFill>
          <a:blip r:embed="rId5"/>
          <a:stretch/>
        </p:blipFill>
        <p:spPr bwMode="auto">
          <a:xfrm>
            <a:off x="607115" y="4881525"/>
            <a:ext cx="3529241" cy="1839950"/>
          </a:xfrm>
          <a:prstGeom prst="rect">
            <a:avLst/>
          </a:prstGeom>
          <a:ln w="44450" cap="rnd">
            <a:noFill/>
            <a:prstDash val="sysDot"/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D2F8900-C605-F741-B62A-04507E0E7BA2}"/>
              </a:ext>
            </a:extLst>
          </p:cNvPr>
          <p:cNvPicPr/>
          <p:nvPr/>
        </p:nvPicPr>
        <p:blipFill>
          <a:blip r:embed="rId6"/>
          <a:stretch/>
        </p:blipFill>
        <p:spPr bwMode="auto">
          <a:xfrm>
            <a:off x="4240277" y="3883025"/>
            <a:ext cx="2251174" cy="2838450"/>
          </a:xfrm>
          <a:prstGeom prst="rect">
            <a:avLst/>
          </a:prstGeom>
          <a:ln w="44450" cap="rnd">
            <a:noFill/>
            <a:prstDash val="sysDot"/>
          </a:ln>
        </p:spPr>
      </p:pic>
      <p:sp>
        <p:nvSpPr>
          <p:cNvPr id="8" name="Кружок"/>
          <p:cNvSpPr/>
          <p:nvPr/>
        </p:nvSpPr>
        <p:spPr>
          <a:xfrm>
            <a:off x="438461" y="223016"/>
            <a:ext cx="568845" cy="58492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8047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sym typeface="Helvetica Neue Medium"/>
              </a:rPr>
              <a:t>1</a:t>
            </a:r>
            <a:endParaRPr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sym typeface="Helvetica Neue Medium"/>
            </a:endParaRPr>
          </a:p>
        </p:txBody>
      </p:sp>
      <p:sp>
        <p:nvSpPr>
          <p:cNvPr id="9" name="Кружок"/>
          <p:cNvSpPr/>
          <p:nvPr/>
        </p:nvSpPr>
        <p:spPr>
          <a:xfrm>
            <a:off x="3702855" y="223016"/>
            <a:ext cx="568845" cy="58492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8047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sym typeface="Helvetica Neue Medium"/>
              </a:rPr>
              <a:t>2</a:t>
            </a:r>
            <a:endParaRPr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sym typeface="Helvetica Neue Medium"/>
            </a:endParaRPr>
          </a:p>
        </p:txBody>
      </p:sp>
      <p:sp>
        <p:nvSpPr>
          <p:cNvPr id="10" name="Кружок"/>
          <p:cNvSpPr/>
          <p:nvPr/>
        </p:nvSpPr>
        <p:spPr>
          <a:xfrm>
            <a:off x="438461" y="2552270"/>
            <a:ext cx="568845" cy="58492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8047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sym typeface="Helvetica Neue Medium"/>
              </a:rPr>
              <a:t>3</a:t>
            </a:r>
            <a:endParaRPr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sym typeface="Helvetica Neue Medium"/>
            </a:endParaRPr>
          </a:p>
        </p:txBody>
      </p:sp>
      <p:sp>
        <p:nvSpPr>
          <p:cNvPr id="11" name="Кружок"/>
          <p:cNvSpPr/>
          <p:nvPr/>
        </p:nvSpPr>
        <p:spPr>
          <a:xfrm>
            <a:off x="442096" y="4798496"/>
            <a:ext cx="568845" cy="58492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8047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sym typeface="Helvetica Neue Medium"/>
              </a:rPr>
              <a:t>4</a:t>
            </a:r>
            <a:endParaRPr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sym typeface="Helvetica Neue Medium"/>
            </a:endParaRPr>
          </a:p>
        </p:txBody>
      </p:sp>
      <p:sp>
        <p:nvSpPr>
          <p:cNvPr id="12" name="Кружок"/>
          <p:cNvSpPr/>
          <p:nvPr/>
        </p:nvSpPr>
        <p:spPr>
          <a:xfrm>
            <a:off x="3987277" y="3750925"/>
            <a:ext cx="568845" cy="58492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38047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ru-RU" sz="2400" b="1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sym typeface="Helvetica Neue Medium"/>
              </a:rPr>
              <a:t>5</a:t>
            </a:r>
            <a:endParaRPr sz="2400" b="1" kern="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sym typeface="Helvetica Neue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271766" y="2959142"/>
            <a:ext cx="37939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Как вы думаете, чьей кисти они принадлежат? </a:t>
            </a:r>
          </a:p>
          <a:p>
            <a:pPr marL="342900" lvl="1" indent="-342900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Что на них изображено?  Найдите на карте места, с которыми связаны эти картины</a:t>
            </a:r>
          </a:p>
          <a:p>
            <a:pPr marL="342900" lvl="1" indent="-342900">
              <a:lnSpc>
                <a:spcPct val="120000"/>
              </a:lnSpc>
              <a:buFont typeface="Wingdings" panose="05000000000000000000" pitchFamily="2" charset="2"/>
              <a:buChar char="§"/>
              <a:defRPr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Есть ли в галерее (музее) нашего города картины этих художников?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210144" y="2247571"/>
            <a:ext cx="350288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>
              <a:lnSpc>
                <a:spcPct val="120000"/>
              </a:lnSpc>
              <a:defRPr/>
            </a:pPr>
            <a:r>
              <a:rPr lang="ru-RU" altLang="ru-RU" sz="2800" b="1" dirty="0">
                <a:latin typeface="Arial Narrow" panose="020B0606020202030204" pitchFamily="34" charset="0"/>
                <a:cs typeface="Arial" panose="020B0604020202020204" pitchFamily="34" charset="0"/>
                <a:sym typeface="Arial"/>
              </a:rPr>
              <a:t>Рассмотрите картины </a:t>
            </a:r>
          </a:p>
        </p:txBody>
      </p:sp>
      <p:sp>
        <p:nvSpPr>
          <p:cNvPr id="16" name="Овал 15"/>
          <p:cNvSpPr/>
          <p:nvPr/>
        </p:nvSpPr>
        <p:spPr>
          <a:xfrm>
            <a:off x="9804270" y="-1390871"/>
            <a:ext cx="3397868" cy="3397868"/>
          </a:xfrm>
          <a:prstGeom prst="ellipse">
            <a:avLst/>
          </a:prstGeom>
          <a:solidFill>
            <a:schemeClr val="bg1"/>
          </a:solidFill>
          <a:ln w="53975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036" y="148750"/>
            <a:ext cx="1318380" cy="131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679147"/>
      </p:ext>
    </p:extLst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>
            <a:extLst>
              <a:ext uri="{FF2B5EF4-FFF2-40B4-BE49-F238E27FC236}">
                <a16:creationId xmlns:a16="http://schemas.microsoft.com/office/drawing/2014/main" id="{A35B77CC-B403-B14B-B2F8-3CDB40A46626}"/>
              </a:ext>
            </a:extLst>
          </p:cNvPr>
          <p:cNvSpPr/>
          <p:nvPr/>
        </p:nvSpPr>
        <p:spPr>
          <a:xfrm>
            <a:off x="4607819" y="-3004565"/>
            <a:ext cx="12819530" cy="12819530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panose="020F0502020204030204"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D5F0AA-0E30-D14E-B170-3303DBA9B73C}"/>
              </a:ext>
            </a:extLst>
          </p:cNvPr>
          <p:cNvSpPr txBox="1"/>
          <p:nvPr/>
        </p:nvSpPr>
        <p:spPr>
          <a:xfrm>
            <a:off x="847697" y="379564"/>
            <a:ext cx="6244697" cy="880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pc="0" strike="noStrike" sz="3200" u="none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Сергей Сергеевич Прокофьев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EF6D88-E3DF-B041-BE26-DEDF90EA3A10}"/>
              </a:ext>
            </a:extLst>
          </p:cNvPr>
          <p:cNvSpPr txBox="1"/>
          <p:nvPr/>
        </p:nvSpPr>
        <p:spPr>
          <a:xfrm>
            <a:off x="875526" y="1275775"/>
            <a:ext cx="2414444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l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ru-RU" noProof="0" normalizeH="0" spc="0" strike="noStrike" sz="32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</a:rPr>
              <a:t>(1891-1953)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4F6C8B-396B-4A40-8425-D00417521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b="100000" l="0" r="100000" t="1270">
                        <a14:foregroundMark x1="46525" x2="12624" y1="75488" y2="95215"/>
                        <a14:foregroundMark x1="29078" x2="0" y1="75293" y2="96680"/>
                        <a14:foregroundMark x1="78723" x2="63688" y1="65430" y2="88770"/>
                        <a14:foregroundMark x1="37447" x2="54184" y1="5469" y2="5762"/>
                        <a14:backgroundMark x1="85390" x2="99716" y1="25977" y2="47363"/>
                        <a14:backgroundMark x1="84965" x2="99716" y1="45215" y2="55762"/>
                        <a14:backgroundMark x1="20709" x2="0" y1="63477" y2="75488"/>
                        <a14:backgroundMark x1="83546" x2="99716" y1="48340" y2="57227"/>
                        <a14:backgroundMark x1="2411" x2="142" y1="85352" y2="893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1965526"/>
            <a:ext cx="3399692" cy="493799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EF2C361-E23F-9D40-9720-249B7D33DA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37000"/>
                    </a14:imgEffect>
                  </a14:imgLayer>
                </a14:imgProps>
              </a:ext>
            </a:extLst>
          </a:blip>
          <a:srcRect b="-20" r="65"/>
          <a:stretch/>
        </p:blipFill>
        <p:spPr>
          <a:xfrm>
            <a:off x="8821916" y="2044079"/>
            <a:ext cx="3246380" cy="2722243"/>
          </a:xfrm>
          <a:prstGeom prst="roundRect">
            <a:avLst/>
          </a:prstGeom>
          <a:ln cap="rnd" w="38100">
            <a:solidFill>
              <a:schemeClr val="bg1"/>
            </a:solidFill>
            <a:prstDash val="sysDot"/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5DBA729-DDFB-FF40-A928-E2F8A84565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3000"/>
                    </a14:imgEffect>
                  </a14:imgLayer>
                </a14:imgProps>
              </a:ext>
            </a:extLst>
          </a:blip>
          <a:srcRect b="-81" r="6"/>
          <a:stretch/>
        </p:blipFill>
        <p:spPr>
          <a:xfrm>
            <a:off x="5410200" y="2101559"/>
            <a:ext cx="3171383" cy="2619024"/>
          </a:xfrm>
          <a:prstGeom prst="roundRect">
            <a:avLst/>
          </a:prstGeom>
          <a:ln cap="rnd" w="38100">
            <a:solidFill>
              <a:schemeClr val="bg1"/>
            </a:solidFill>
            <a:prstDash val="sysDot"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63A8D6B-3890-DE45-A252-E9C44A092529}"/>
              </a:ext>
            </a:extLst>
          </p:cNvPr>
          <p:cNvSpPr txBox="1"/>
          <p:nvPr/>
        </p:nvSpPr>
        <p:spPr>
          <a:xfrm>
            <a:off x="5455909" y="1228751"/>
            <a:ext cx="30799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ru-RU" noProof="0" normalizeH="0" spc="0" strike="noStrike" sz="20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из кантаты </a:t>
            </a:r>
          </a:p>
          <a:p>
            <a:pPr algn="ctr" defTabSz="914400" eaLnBrk="1" fontAlgn="auto" hangingPunct="1" indent="0" latinLnBrk="0" lvl="0" mar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ru-RU" noProof="0" normalizeH="0" spc="0" strike="noStrike" sz="20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«Александр Невский»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5DE9DA-FDFB-CB4A-A4DE-959CAFB96B16}"/>
              </a:ext>
            </a:extLst>
          </p:cNvPr>
          <p:cNvSpPr txBox="1"/>
          <p:nvPr/>
        </p:nvSpPr>
        <p:spPr>
          <a:xfrm>
            <a:off x="9113520" y="1273950"/>
            <a:ext cx="28680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ru-RU" noProof="0" normalizeH="0" spc="0" strike="noStrike" sz="20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из оперы </a:t>
            </a: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0" baseline="0" cap="none" dirty="0" i="0" kern="1200" kumimoji="0" lang="ru-RU" noProof="0" normalizeH="0" spc="0" strike="noStrike" sz="20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«Война и мир» 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FCC5F6A-074D-2C4E-9480-E680D880F0F8}"/>
              </a:ext>
            </a:extLst>
          </p:cNvPr>
          <p:cNvSpPr/>
          <p:nvPr/>
        </p:nvSpPr>
        <p:spPr>
          <a:xfrm>
            <a:off x="5696901" y="471621"/>
            <a:ext cx="279098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pc="0" strike="noStrike" sz="24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«Вставайте люди русские»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5E172EF-077A-924F-87C6-7F1535FF1820}"/>
              </a:ext>
            </a:extLst>
          </p:cNvPr>
          <p:cNvSpPr/>
          <p:nvPr/>
        </p:nvSpPr>
        <p:spPr>
          <a:xfrm>
            <a:off x="9300965" y="533513"/>
            <a:ext cx="228828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pc="0" strike="noStrike" sz="24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4020202020204" pitchFamily="34" typeface="Arial"/>
                <a:ea typeface="+mn-ea"/>
                <a:cs charset="0" panose="020B0604020202020204" pitchFamily="34" typeface="Arial"/>
                <a:sym typeface="Arial"/>
              </a:rPr>
              <a:t>Ария Кутузова 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09E1B6F-0A6E-A44B-AEC3-E273C050559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6013" l="6076" r="6537" t="5697"/>
          <a:stretch/>
        </p:blipFill>
        <p:spPr>
          <a:xfrm>
            <a:off x="6007453" y="4926185"/>
            <a:ext cx="1661160" cy="167828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591EC88-343F-A94F-BB3C-72C99505556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5854" l="5939" r="6820" t="5528"/>
          <a:stretch/>
        </p:blipFill>
        <p:spPr>
          <a:xfrm>
            <a:off x="9517379" y="4953000"/>
            <a:ext cx="1642839" cy="166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918646"/>
      </p:ext>
    </p:extLst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img1.liveinternet.ru/images/attach/c/4/82/149/82149619_4000491_glier_0.jpg" id="102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b="100000" l="0" r="100000" t="4436">
                        <a14:foregroundMark x1="32614" x2="27578" y1="17006" y2="27542"/>
                        <a14:foregroundMark x1="56835" x2="57794" y1="54713" y2="62107"/>
                        <a14:backgroundMark x1="74580" x2="99760" y1="48244" y2="53974"/>
                        <a14:backgroundMark x1="98321" x2="99760" y1="62292" y2="63401"/>
                        <a14:backgroundMark x1="98801" x2="99760" y1="63586" y2="64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102"/>
          <a:stretch/>
        </p:blipFill>
        <p:spPr bwMode="auto">
          <a:xfrm>
            <a:off x="0" y="2034500"/>
            <a:ext cx="4795585" cy="482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лилиния 19">
            <a:extLst>
              <a:ext uri="{FF2B5EF4-FFF2-40B4-BE49-F238E27FC236}">
                <a16:creationId xmlns:a16="http://schemas.microsoft.com/office/drawing/2014/main" id="{7EA53024-F961-46C6-A690-2CA42166847B}"/>
              </a:ext>
            </a:extLst>
          </p:cNvPr>
          <p:cNvSpPr/>
          <p:nvPr/>
        </p:nvSpPr>
        <p:spPr>
          <a:xfrm flipH="1">
            <a:off x="4846560" y="-270461"/>
            <a:ext cx="7345440" cy="7554797"/>
          </a:xfrm>
          <a:custGeom>
            <a:avLst/>
            <a:gdLst>
              <a:gd fmla="*/ 0 w 13362918" name="connsiteX0"/>
              <a:gd fmla="*/ 0 h 13743782" name="connsiteY0"/>
              <a:gd fmla="*/ 10083540 w 13362918" name="connsiteX1"/>
              <a:gd fmla="*/ 0 h 13743782" name="connsiteY1"/>
              <a:gd fmla="*/ 10904289 w 13362918" name="connsiteX2"/>
              <a:gd fmla="*/ 728548 h 13743782" name="connsiteY2"/>
              <a:gd fmla="*/ 10904289 w 13362918" name="connsiteX3"/>
              <a:gd fmla="*/ 12774718 h 13743782" name="connsiteY3"/>
              <a:gd fmla="*/ 9757973 w 13362918" name="connsiteX4"/>
              <a:gd fmla="*/ 13743782 h 13743782" name="connsiteY4"/>
              <a:gd fmla="*/ 0 w 13362918" name="connsiteX5"/>
              <a:gd fmla="*/ 13743782 h 13743782" name="connsiteY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b="b" l="l" r="r" t="t"/>
            <a:pathLst>
              <a:path h="13743782" w="13362918">
                <a:moveTo>
                  <a:pt x="0" y="0"/>
                </a:moveTo>
                <a:lnTo>
                  <a:pt x="10083540" y="0"/>
                </a:lnTo>
                <a:cubicBezTo>
                  <a:pt x="10368109" y="222700"/>
                  <a:pt x="10643836" y="463853"/>
                  <a:pt x="10904289" y="728548"/>
                </a:cubicBezTo>
                <a:cubicBezTo>
                  <a:pt x="14182462" y="4055052"/>
                  <a:pt x="14182462" y="9448850"/>
                  <a:pt x="10904289" y="12774718"/>
                </a:cubicBezTo>
                <a:cubicBezTo>
                  <a:pt x="10545764" y="13139310"/>
                  <a:pt x="10160711" y="13459998"/>
                  <a:pt x="9757973" y="13743782"/>
                </a:cubicBezTo>
                <a:lnTo>
                  <a:pt x="0" y="13743782"/>
                </a:lnTo>
                <a:close/>
              </a:path>
            </a:pathLst>
          </a:custGeom>
          <a:solidFill>
            <a:srgbClr val="00CC66"/>
          </a:solidFill>
          <a:ln w="12700">
            <a:miter lim="400000"/>
          </a:ln>
        </p:spPr>
        <p:txBody>
          <a:bodyPr anchor="ctr" bIns="25400" lIns="25400" rIns="25400" tIns="25400" wrap="square">
            <a:noAutofit/>
          </a:bodyPr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13EF447-020A-48EC-80D5-7DB904B2DC87}"/>
              </a:ext>
            </a:extLst>
          </p:cNvPr>
          <p:cNvSpPr txBox="1"/>
          <p:nvPr/>
        </p:nvSpPr>
        <p:spPr>
          <a:xfrm>
            <a:off x="6951247" y="3462668"/>
            <a:ext cx="40859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lvl="0">
              <a:defRPr/>
            </a:pPr>
            <a:r>
              <a:rPr dirty="0" lang="ru-RU">
                <a:solidFill>
                  <a:schemeClr val="tx1">
                    <a:lumMod val="95000"/>
                    <a:lumOff val="5000"/>
                  </a:schemeClr>
                </a:solidFill>
                <a:latin charset="0" panose="020B0604020202020204" pitchFamily="34" typeface="Arial"/>
                <a:cs charset="0" panose="020B0604020202020204" pitchFamily="34" typeface="Arial"/>
                <a:sym typeface="Arial"/>
              </a:rPr>
              <a:t>Торжественная увертюра. Играет Оркестр Большого театра. </a:t>
            </a:r>
          </a:p>
          <a:p>
            <a:pPr algn="ctr" lvl="0">
              <a:defRPr/>
            </a:pPr>
            <a:r>
              <a:rPr dirty="0" lang="ru-RU">
                <a:solidFill>
                  <a:schemeClr val="tx1">
                    <a:lumMod val="95000"/>
                    <a:lumOff val="5000"/>
                  </a:schemeClr>
                </a:solidFill>
                <a:latin charset="0" panose="020B0604020202020204" pitchFamily="34" typeface="Arial"/>
                <a:cs charset="0" panose="020B0604020202020204" pitchFamily="34" typeface="Arial"/>
                <a:sym typeface="Arial"/>
              </a:rPr>
              <a:t>Дирижер Е. Светланов (1963)</a:t>
            </a:r>
            <a:endParaRPr b="0" baseline="0" cap="none" dirty="0" i="0" kern="1200" kumimoji="0" lang="ru-RU" noProof="0" normalizeH="0" spc="0" strike="noStrike" u="none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charset="0" panose="020B0604020202020204" pitchFamily="34" typeface="Arial"/>
              <a:cs charset="0" panose="020B0604020202020204" pitchFamily="34" typeface="Arial"/>
              <a:sym typeface="Arial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B79B13F-D35C-1D41-B854-5B786C8AE03C}"/>
              </a:ext>
            </a:extLst>
          </p:cNvPr>
          <p:cNvSpPr/>
          <p:nvPr/>
        </p:nvSpPr>
        <p:spPr>
          <a:xfrm>
            <a:off x="285496" y="1200370"/>
            <a:ext cx="32927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3200">
                <a:solidFill>
                  <a:prstClr val="black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(1875 – 1956)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CDEA8C6-2B89-224D-B6E4-FEB7BC23E5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6071" l="6622" r="6892" t="6361"/>
          <a:stretch/>
        </p:blipFill>
        <p:spPr>
          <a:xfrm>
            <a:off x="7934960" y="4572000"/>
            <a:ext cx="1971040" cy="19956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757BCB-C647-7941-B32D-B2D55C50AE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33" r="63"/>
          <a:stretch/>
        </p:blipFill>
        <p:spPr>
          <a:xfrm>
            <a:off x="6583680" y="243840"/>
            <a:ext cx="4770120" cy="3082610"/>
          </a:xfrm>
          <a:prstGeom prst="roundRect">
            <a:avLst/>
          </a:prstGeom>
          <a:ln cap="rnd" w="38100">
            <a:solidFill>
              <a:schemeClr val="bg1"/>
            </a:solidFill>
            <a:prstDash val="sysDot"/>
          </a:ln>
        </p:spPr>
      </p:pic>
      <p:sp>
        <p:nvSpPr>
          <p:cNvPr id="3" name="Прямоугольник 2"/>
          <p:cNvSpPr/>
          <p:nvPr/>
        </p:nvSpPr>
        <p:spPr>
          <a:xfrm>
            <a:off x="285496" y="255631"/>
            <a:ext cx="56174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b="1" dirty="0" err="1" lang="ru-RU" sz="3200">
                <a:solidFill>
                  <a:prstClr val="black">
                    <a:lumMod val="95000"/>
                    <a:lumOff val="5000"/>
                  </a:prstClr>
                </a:solidFill>
                <a:latin charset="0" panose="020B0604020202020204" pitchFamily="34" typeface="Arial"/>
                <a:cs charset="0" panose="020B0604020202020204" pitchFamily="34" typeface="Arial"/>
                <a:sym typeface="Arial"/>
              </a:rPr>
              <a:t>Рейнгольд</a:t>
            </a:r>
            <a:r>
              <a:rPr b="1" dirty="0" lang="ru-RU" sz="3200">
                <a:solidFill>
                  <a:prstClr val="black">
                    <a:lumMod val="95000"/>
                    <a:lumOff val="5000"/>
                  </a:prstClr>
                </a:solidFill>
                <a:latin charset="0" panose="020B0604020202020204" pitchFamily="34" typeface="Arial"/>
                <a:cs charset="0" panose="020B0604020202020204" pitchFamily="34" typeface="Arial"/>
                <a:sym typeface="Arial"/>
              </a:rPr>
              <a:t> </a:t>
            </a:r>
            <a:r>
              <a:rPr b="1" dirty="0" err="1" lang="ru-RU" sz="3200">
                <a:solidFill>
                  <a:prstClr val="black">
                    <a:lumMod val="95000"/>
                    <a:lumOff val="5000"/>
                  </a:prstClr>
                </a:solidFill>
                <a:latin charset="0" panose="020B0604020202020204" pitchFamily="34" typeface="Arial"/>
                <a:cs charset="0" panose="020B0604020202020204" pitchFamily="34" typeface="Arial"/>
                <a:sym typeface="Arial"/>
              </a:rPr>
              <a:t>Морицевич</a:t>
            </a:r>
            <a:r>
              <a:rPr b="1" dirty="0" lang="ru-RU" sz="3200">
                <a:solidFill>
                  <a:prstClr val="black">
                    <a:lumMod val="95000"/>
                    <a:lumOff val="5000"/>
                  </a:prstClr>
                </a:solidFill>
                <a:latin charset="0" panose="020B0604020202020204" pitchFamily="34" typeface="Arial"/>
                <a:cs charset="0" panose="020B0604020202020204" pitchFamily="34" typeface="Arial"/>
                <a:sym typeface="Arial"/>
              </a:rPr>
              <a:t> Глиэр</a:t>
            </a:r>
          </a:p>
        </p:txBody>
      </p:sp>
    </p:spTree>
    <p:extLst>
      <p:ext uri="{BB962C8B-B14F-4D97-AF65-F5344CB8AC3E}">
        <p14:creationId xmlns:p14="http://schemas.microsoft.com/office/powerpoint/2010/main" val="874360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A1E7939-390B-4329-B49E-8C36E2006F85}"/>
              </a:ext>
            </a:extLst>
          </p:cNvPr>
          <p:cNvSpPr txBox="1">
            <a:spLocks/>
          </p:cNvSpPr>
          <p:nvPr/>
        </p:nvSpPr>
        <p:spPr>
          <a:xfrm>
            <a:off x="1540052" y="-273885"/>
            <a:ext cx="6053474" cy="16257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C00000"/>
                </a:solidFill>
                <a:latin typeface="Phenomena" panose="000005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3200" b="0" dirty="0">
                <a:solidFill>
                  <a:srgbClr val="14112C"/>
                </a:solidFill>
                <a:latin typeface="Arial Narrow" panose="020B0606020202030204" pitchFamily="34" charset="0"/>
              </a:rPr>
              <a:t>Послушайте белорусскую народную </a:t>
            </a:r>
          </a:p>
          <a:p>
            <a:r>
              <a:rPr lang="ru-RU" sz="3200" b="0" dirty="0">
                <a:solidFill>
                  <a:srgbClr val="14112C"/>
                </a:solidFill>
                <a:latin typeface="Arial Narrow" panose="020B0606020202030204" pitchFamily="34" charset="0"/>
              </a:rPr>
              <a:t>песню «</a:t>
            </a:r>
            <a:r>
              <a:rPr lang="ru-RU" sz="3200" b="0" dirty="0" err="1">
                <a:solidFill>
                  <a:srgbClr val="14112C"/>
                </a:solidFill>
                <a:latin typeface="Arial Narrow" panose="020B0606020202030204" pitchFamily="34" charset="0"/>
              </a:rPr>
              <a:t>Купалiнка</a:t>
            </a:r>
            <a:r>
              <a:rPr lang="ru-RU" sz="3200" b="0" dirty="0">
                <a:solidFill>
                  <a:srgbClr val="14112C"/>
                </a:solidFill>
                <a:latin typeface="Arial Narrow" panose="020B0606020202030204" pitchFamily="34" charset="0"/>
              </a:rPr>
              <a:t>»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B6BCC-B1FC-430B-A429-A79F43FE03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21" y="1712183"/>
            <a:ext cx="672355" cy="6723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507085-DF78-45A6-855F-FA77FECE0C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68" y="250237"/>
            <a:ext cx="852826" cy="7353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CF97D5-0D2F-49AD-BB4E-BE7EA1D8374E}"/>
              </a:ext>
            </a:extLst>
          </p:cNvPr>
          <p:cNvSpPr txBox="1"/>
          <p:nvPr/>
        </p:nvSpPr>
        <p:spPr>
          <a:xfrm>
            <a:off x="4893504" y="2433349"/>
            <a:ext cx="409326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Кветачкi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рвець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кветачкi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рвець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Вяночкi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звiвае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Вяночкi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звiвае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Слёзкi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пралiвае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Купалiнка-купалiнка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Цёмная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ночка...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Цёмная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ночка,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дзе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ж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твая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дочка?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DC93B7-AF60-4F1A-BF50-5F9DA1D21EB1}"/>
              </a:ext>
            </a:extLst>
          </p:cNvPr>
          <p:cNvSpPr txBox="1"/>
          <p:nvPr/>
        </p:nvSpPr>
        <p:spPr>
          <a:xfrm>
            <a:off x="1415056" y="1755974"/>
            <a:ext cx="3937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rgbClr val="14112C"/>
                </a:solidFill>
                <a:latin typeface="Arial Narrow" panose="020B0606020202030204" pitchFamily="34" charset="0"/>
              </a:rPr>
              <a:t>О чем в ней поется?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6014EC-D222-3947-AD28-483BD842AB94}"/>
              </a:ext>
            </a:extLst>
          </p:cNvPr>
          <p:cNvSpPr/>
          <p:nvPr/>
        </p:nvSpPr>
        <p:spPr>
          <a:xfrm>
            <a:off x="560148" y="2502609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Купалiнка-купалiнка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Цёмная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ночка...</a:t>
            </a:r>
          </a:p>
          <a:p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Цёмная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ночка,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дзе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ж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твая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дочка?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Мая дочка у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садочку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Ружу,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ружу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полiць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Ружу,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ружу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полiць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Белы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ручкi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колiць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8434" name="Picture 2" descr="Ночь накануне Ивана Купалы. 1880-е (картина) — Генрих Ипполитович  Семирадский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479734" y="-880619"/>
            <a:ext cx="4382825" cy="4382825"/>
          </a:xfrm>
          <a:prstGeom prst="ellipse">
            <a:avLst/>
          </a:prstGeom>
          <a:noFill/>
          <a:ln w="38100">
            <a:solidFill>
              <a:srgbClr val="00CC66"/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Kypalin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730964" y="985589"/>
            <a:ext cx="406400" cy="4064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23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0548257" y="5743448"/>
            <a:ext cx="1643743" cy="0"/>
          </a:xfrm>
          <a:prstGeom prst="line">
            <a:avLst/>
          </a:prstGeom>
          <a:ln w="444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9659983" y="5995995"/>
            <a:ext cx="2532017" cy="0"/>
          </a:xfrm>
          <a:prstGeom prst="line">
            <a:avLst/>
          </a:prstGeom>
          <a:ln w="44450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0603121" y="6230689"/>
            <a:ext cx="1588879" cy="0"/>
          </a:xfrm>
          <a:prstGeom prst="line">
            <a:avLst/>
          </a:prstGeom>
          <a:ln w="444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540052" y="5364931"/>
            <a:ext cx="81645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14112C"/>
                </a:solidFill>
                <a:latin typeface="Arial Narrow" panose="020B0606020202030204" pitchFamily="34" charset="0"/>
              </a:rPr>
              <a:t>Какая русская песня является «визитной карточкой» России?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7507085-DF78-45A6-855F-FA77FECE0C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148" y="5439023"/>
            <a:ext cx="852826" cy="73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6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7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1470" y="4160520"/>
            <a:ext cx="3936744" cy="2697480"/>
          </a:xfrm>
          <a:prstGeom prst="rect">
            <a:avLst/>
          </a:prstGeom>
        </p:spPr>
      </p:pic>
      <p:pic>
        <p:nvPicPr>
          <p:cNvPr id="24" name="Рисунок 23"/>
          <p:cNvPicPr/>
          <p:nvPr/>
        </p:nvPicPr>
        <p:blipFill rotWithShape="1">
          <a:blip r:embed="rId3"/>
          <a:srcRect b="-59"/>
          <a:stretch/>
        </p:blipFill>
        <p:spPr bwMode="auto">
          <a:xfrm>
            <a:off x="4139371" y="4165600"/>
            <a:ext cx="4017010" cy="2692400"/>
          </a:xfrm>
          <a:prstGeom prst="rect">
            <a:avLst/>
          </a:prstGeom>
        </p:spPr>
      </p:pic>
      <p:pic>
        <p:nvPicPr>
          <p:cNvPr id="23" name="Рисунок 22"/>
          <p:cNvPicPr/>
          <p:nvPr/>
        </p:nvPicPr>
        <p:blipFill>
          <a:blip r:embed="rId4"/>
          <a:stretch/>
        </p:blipFill>
        <p:spPr bwMode="auto">
          <a:xfrm>
            <a:off x="0" y="4160520"/>
            <a:ext cx="4064000" cy="2697480"/>
          </a:xfrm>
          <a:prstGeom prst="rect">
            <a:avLst/>
          </a:prstGeom>
        </p:spPr>
      </p:pic>
      <p:sp>
        <p:nvSpPr>
          <p:cNvPr id="19" name="Кружок"/>
          <p:cNvSpPr/>
          <p:nvPr/>
        </p:nvSpPr>
        <p:spPr>
          <a:xfrm>
            <a:off x="530110" y="139155"/>
            <a:ext cx="1417304" cy="1417304"/>
          </a:xfrm>
          <a:prstGeom prst="ellipse">
            <a:avLst/>
          </a:prstGeom>
          <a:solidFill>
            <a:srgbClr val="00CC66"/>
          </a:solidFill>
          <a:ln w="12700">
            <a:noFill/>
            <a:miter lim="400000"/>
          </a:ln>
        </p:spPr>
        <p:txBody>
          <a:bodyPr anchor="ctr" bIns="25400" lIns="25400" rIns="25400" tIns="25400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ern="0" sz="160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" name="Кружок"/>
          <p:cNvSpPr/>
          <p:nvPr/>
        </p:nvSpPr>
        <p:spPr>
          <a:xfrm>
            <a:off x="1336155" y="3542576"/>
            <a:ext cx="1368482" cy="1368482"/>
          </a:xfrm>
          <a:prstGeom prst="ellipse">
            <a:avLst/>
          </a:prstGeom>
          <a:solidFill>
            <a:srgbClr val="00CC66"/>
          </a:solidFill>
          <a:ln w="12700">
            <a:noFill/>
            <a:miter lim="400000"/>
          </a:ln>
        </p:spPr>
        <p:txBody>
          <a:bodyPr anchor="ctr" bIns="25400" lIns="25400" rIns="25400" tIns="25400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ern="0" sz="160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32000" y="637521"/>
            <a:ext cx="804672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pc="0" strike="noStrike" sz="4400" u="none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charset="0" panose="020B0606020202030204" pitchFamily="34" typeface="Arial Narrow"/>
              </a:rPr>
              <a:t>ТОПОНИМИКА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0110" y="1742001"/>
            <a:ext cx="1028921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 lvl="0" marL="342900">
              <a:lnSpc>
                <a:spcPct val="90000"/>
              </a:lnSpc>
              <a:spcAft>
                <a:spcPts val="600"/>
              </a:spcAft>
              <a:buFont charset="2" panose="05000000000000000000" pitchFamily="2" typeface="Wingdings"/>
              <a:buChar char="§"/>
              <a:defRPr/>
            </a:pPr>
            <a:r>
              <a:rPr dirty="0" lang="ru-RU" sz="2000">
                <a:solidFill>
                  <a:prstClr val="black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Топонимика – наука о географических названиях, их происхождении и значении</a:t>
            </a:r>
          </a:p>
          <a:p>
            <a:pPr indent="-342900" lvl="0" marL="342900">
              <a:lnSpc>
                <a:spcPct val="90000"/>
              </a:lnSpc>
              <a:spcAft>
                <a:spcPts val="600"/>
              </a:spcAft>
              <a:buFont charset="2" panose="05000000000000000000" pitchFamily="2" typeface="Wingdings"/>
              <a:buChar char="§"/>
              <a:defRPr/>
            </a:pPr>
            <a:r>
              <a:rPr dirty="0" lang="ru-RU" sz="2000">
                <a:solidFill>
                  <a:prstClr val="black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Названия многих улиц, городов, рек и других объектов являются живыми свидетелями исторического родства наших народов</a:t>
            </a:r>
          </a:p>
          <a:p>
            <a:pPr indent="-342900" lvl="0" marL="342900">
              <a:lnSpc>
                <a:spcPct val="90000"/>
              </a:lnSpc>
              <a:spcAft>
                <a:spcPts val="600"/>
              </a:spcAft>
              <a:buFont charset="2" panose="05000000000000000000" pitchFamily="2" typeface="Wingdings"/>
              <a:buChar char="§"/>
              <a:defRPr/>
            </a:pPr>
            <a:r>
              <a:rPr dirty="0" lang="ru-RU" sz="2000">
                <a:solidFill>
                  <a:prstClr val="black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Какие топонимы, подчеркивающие связь между народами России, Белоруссии и Украины, есть в нашем городе?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cstate="email"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575" y="471228"/>
            <a:ext cx="745375" cy="745375"/>
          </a:xfrm>
          <a:prstGeom prst="rect">
            <a:avLst/>
          </a:prstGeom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064000" y="4033520"/>
            <a:ext cx="0" cy="28244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492609" y="3865721"/>
            <a:ext cx="1078783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pc="0" strike="noStrike" sz="1200" u="none">
                <a:ln>
                  <a:noFill/>
                </a:ln>
                <a:effectLst/>
                <a:uLnTx/>
                <a:uFillTx/>
                <a:latin charset="0" panose="020B0604020202020204" pitchFamily="34" typeface="Arial"/>
                <a:cs charset="0" panose="020B0604020202020204" pitchFamily="34" typeface="Arial"/>
              </a:rPr>
              <a:t>МОСКВА</a:t>
            </a: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1" baseline="0" cap="none" dirty="0" i="0" kern="1200" kumimoji="0" lang="ru-RU" noProof="0" normalizeH="0" spc="0" strike="noStrike" sz="1200" u="none">
              <a:ln>
                <a:noFill/>
              </a:ln>
              <a:effectLst/>
              <a:uLnTx/>
              <a:uFillTx/>
              <a:latin charset="0" panose="020B0604020202020204" pitchFamily="34" typeface="Arial"/>
              <a:cs charset="0" panose="020B0604020202020204" pitchFamily="34" typeface="Arial"/>
            </a:endParaRP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ru-RU" sz="1200">
                <a:latin charset="0" panose="020B0604020202020204" pitchFamily="34" typeface="Arial"/>
                <a:cs charset="0" panose="020B0604020202020204" pitchFamily="34" typeface="Arial"/>
              </a:rPr>
              <a:t>Метро «Киевская»</a:t>
            </a:r>
            <a:endParaRPr b="1" baseline="0" cap="none" dirty="0" i="0" kern="1200" kumimoji="0" lang="ru-RU" noProof="0" normalizeH="0" spc="0" strike="noStrike" sz="1200" u="none">
              <a:ln>
                <a:noFill/>
              </a:ln>
              <a:effectLst/>
              <a:uLnTx/>
              <a:uFillTx/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8168640" y="4033520"/>
            <a:ext cx="0" cy="282448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Кружок"/>
          <p:cNvSpPr/>
          <p:nvPr/>
        </p:nvSpPr>
        <p:spPr>
          <a:xfrm>
            <a:off x="5443914" y="3542576"/>
            <a:ext cx="1368482" cy="1368482"/>
          </a:xfrm>
          <a:prstGeom prst="ellipse">
            <a:avLst/>
          </a:prstGeom>
          <a:solidFill>
            <a:srgbClr val="00CC66"/>
          </a:solidFill>
          <a:ln w="12700">
            <a:noFill/>
            <a:miter lim="400000"/>
          </a:ln>
        </p:spPr>
        <p:txBody>
          <a:bodyPr anchor="ctr" bIns="25400" lIns="25400" rIns="25400" tIns="25400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ern="0" sz="160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7" name="Кружок"/>
          <p:cNvSpPr/>
          <p:nvPr/>
        </p:nvSpPr>
        <p:spPr>
          <a:xfrm>
            <a:off x="9613937" y="3542576"/>
            <a:ext cx="1368482" cy="1368482"/>
          </a:xfrm>
          <a:prstGeom prst="ellipse">
            <a:avLst/>
          </a:prstGeom>
          <a:solidFill>
            <a:srgbClr val="00CC66"/>
          </a:solidFill>
          <a:ln w="12700">
            <a:noFill/>
            <a:miter lim="400000"/>
          </a:ln>
        </p:spPr>
        <p:txBody>
          <a:bodyPr anchor="ctr" bIns="25400" lIns="25400" rIns="25400" tIns="25400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ern="0" sz="160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675128" y="3939097"/>
            <a:ext cx="12619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ru-RU" sz="1200">
                <a:latin charset="0" panose="020B0604020202020204" pitchFamily="34" typeface="Arial"/>
                <a:cs charset="0" panose="020B0604020202020204" pitchFamily="34" typeface="Arial"/>
              </a:rPr>
              <a:t>КИЕВ</a:t>
            </a: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1" dirty="0" lang="ru-RU" sz="1200">
              <a:latin charset="0" panose="020B0604020202020204" pitchFamily="34" typeface="Arial"/>
              <a:cs charset="0" panose="020B0604020202020204" pitchFamily="34" typeface="Arial"/>
            </a:endParaRP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ru-RU" sz="1200">
                <a:latin charset="0" panose="020B0604020202020204" pitchFamily="34" typeface="Arial"/>
                <a:cs charset="0" panose="020B0604020202020204" pitchFamily="34" typeface="Arial"/>
              </a:rPr>
              <a:t>Улица Ковалевской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382723" y="4013454"/>
            <a:ext cx="149086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ru-RU" noProof="0" normalizeH="0" spc="0" strike="noStrike" sz="1200" u="none">
                <a:ln>
                  <a:noFill/>
                </a:ln>
                <a:effectLst/>
                <a:uLnTx/>
                <a:uFillTx/>
                <a:latin charset="0" panose="020B0604020202020204" pitchFamily="34" typeface="Arial"/>
                <a:cs charset="0" panose="020B0604020202020204" pitchFamily="34" typeface="Arial"/>
              </a:rPr>
              <a:t>НОВОСИБИРСК</a:t>
            </a: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1" baseline="0" cap="none" dirty="0" i="0" kern="1200" kumimoji="0" lang="ru-RU" noProof="0" normalizeH="0" spc="0" strike="noStrike" sz="1200" u="none">
              <a:ln>
                <a:noFill/>
              </a:ln>
              <a:effectLst/>
              <a:uLnTx/>
              <a:uFillTx/>
              <a:latin charset="0" panose="020B0604020202020204" pitchFamily="34" typeface="Arial"/>
              <a:cs charset="0" panose="020B0604020202020204" pitchFamily="34" typeface="Arial"/>
            </a:endParaRPr>
          </a:p>
          <a:p>
            <a:pPr algn="ctr" defTabSz="914400" eaLnBrk="1" fontAlgn="auto" hangingPunct="1" indent="0" latinLnBrk="0" lvl="0" marL="0" marR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dirty="0" lang="ru-RU" sz="1200">
                <a:latin charset="0" panose="020B0604020202020204" pitchFamily="34" typeface="Arial"/>
                <a:cs charset="0" panose="020B0604020202020204" pitchFamily="34" typeface="Arial"/>
              </a:rPr>
              <a:t>Улица Гоголя</a:t>
            </a:r>
            <a:endParaRPr b="1" baseline="0" cap="none" dirty="0" i="0" kern="1200" kumimoji="0" lang="ru-RU" noProof="0" normalizeH="0" spc="0" strike="noStrike" sz="1200" u="none">
              <a:ln>
                <a:noFill/>
              </a:ln>
              <a:effectLst/>
              <a:uLnTx/>
              <a:uFillTx/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24</a:t>
            </a:fld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10026189" y="-1245254"/>
            <a:ext cx="3397868" cy="3397868"/>
          </a:xfrm>
          <a:prstGeom prst="ellipse">
            <a:avLst/>
          </a:prstGeom>
          <a:solidFill>
            <a:schemeClr val="bg1"/>
          </a:solidFill>
          <a:ln cap="rnd" w="53975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defTabSz="914400" eaLnBrk="1" fontAlgn="auto" hangingPunct="1" indent="0" latinLnBrk="0" lvl="0" marL="0" marR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1200" kumimoji="0" lang="ru-RU" noProof="0" normalizeH="0" spc="0" strike="noStrike" sz="1800" u="none">
              <a:ln>
                <a:noFill/>
              </a:ln>
              <a:solidFill>
                <a:prstClr val="white"/>
              </a:solidFill>
              <a:effectLst/>
              <a:uLnTx/>
              <a:uFillTx/>
              <a:latin panose="020F0502020204030204" typeface="Calibri"/>
              <a:ea typeface="+mn-ea"/>
              <a:cs typeface="+mn-cs"/>
            </a:endParaRPr>
          </a:p>
        </p:txBody>
      </p:sp>
      <p:pic>
        <p:nvPicPr>
          <p:cNvPr descr="https://cdn-icons.flaticon.com/png/512/1989/premium/1989884.png?token=exp=1645890067~hmac=e01b1fc00e4e7930ce1cf97e3744cfd6" id="27" name="Picture 2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655" y="100476"/>
            <a:ext cx="1318380" cy="131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250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362736" y="-481917"/>
            <a:ext cx="10196679" cy="10196679"/>
          </a:xfrm>
          <a:prstGeom prst="ellipse">
            <a:avLst/>
          </a:prstGeom>
          <a:solidFill>
            <a:srgbClr val="00CC66"/>
          </a:solidFill>
          <a:ln w="381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146" name="Picture 2" descr="Зачем из Украины делают антироссийский проект | Олесь Бузина - Авторский  сайт-сообщест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04445" y="2425337"/>
            <a:ext cx="2730355" cy="25581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МИД России о сносе памятника Кутузову на Украине: Мы требуем остановить  беспредел | Пикаб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2601" y="3726233"/>
            <a:ext cx="2590800" cy="26003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Украина закрывает русский вопрос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3840" y="4647462"/>
            <a:ext cx="2682240" cy="263844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В МВД напомнили, как наказывают за использование георгиевско - портал  новостей LB.ua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78240" y="-269780"/>
            <a:ext cx="2804160" cy="28004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5697" y="1571220"/>
            <a:ext cx="475135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Есть ли у наших народов общие страницы истории? </a:t>
            </a:r>
          </a:p>
          <a:p>
            <a:pPr lv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Всегда ли наши народы жили мирно? </a:t>
            </a:r>
          </a:p>
          <a:p>
            <a:pPr lv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Какие из последних событий указывают на хрупкость взаимоотношений между странами (политических, экономических, человеческих)?</a:t>
            </a:r>
          </a:p>
        </p:txBody>
      </p:sp>
      <p:pic>
        <p:nvPicPr>
          <p:cNvPr id="13316" name="Picture 4" descr="https://avatars.mds.yandex.net/get-zen_doc/1779163/pub_5e8df7ef7affda4d0043ad6c_5e8df8d82e4cc44a9d19974c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77000" y="1195930"/>
            <a:ext cx="2641384" cy="262931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0" y="1306139"/>
            <a:ext cx="5151377" cy="0"/>
          </a:xfrm>
          <a:prstGeom prst="line">
            <a:avLst/>
          </a:prstGeom>
          <a:ln w="38100" cap="rnd">
            <a:solidFill>
              <a:srgbClr val="00C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0584" y="298703"/>
            <a:ext cx="5472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ВОПРОСЫ ДЛЯ ОБСУЖДЕНИЯ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6636" y="5595767"/>
            <a:ext cx="52989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Что лично вы можете сделать, чтобы </a:t>
            </a:r>
          </a:p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 поддаваться на провокации, вместе сохранять общность наших народов?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179732"/>
            <a:ext cx="5151377" cy="0"/>
          </a:xfrm>
          <a:prstGeom prst="line">
            <a:avLst/>
          </a:prstGeom>
          <a:ln w="38100" cap="rnd">
            <a:solidFill>
              <a:srgbClr val="F380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10584" y="802082"/>
            <a:ext cx="3502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Вспомните страницы истории </a:t>
            </a:r>
          </a:p>
        </p:txBody>
      </p:sp>
    </p:spTree>
    <p:extLst>
      <p:ext uri="{BB962C8B-B14F-4D97-AF65-F5344CB8AC3E}">
        <p14:creationId xmlns:p14="http://schemas.microsoft.com/office/powerpoint/2010/main" val="680004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Отношение украинцев к России и россиян к Украине заметно улучшилось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556" l="0" r="100000">
                        <a14:backgroundMark x1="5571" y1="15333" x2="23429" y2="24222"/>
                        <a14:backgroundMark x1="56857" y1="20444" x2="78429" y2="22000"/>
                        <a14:backgroundMark x1="25571" y1="66667" x2="34429" y2="7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271" y="2937167"/>
            <a:ext cx="5318729" cy="341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-3096094" y="-1422231"/>
            <a:ext cx="10196679" cy="10196679"/>
          </a:xfrm>
          <a:prstGeom prst="ellipse">
            <a:avLst/>
          </a:prstGeom>
          <a:solidFill>
            <a:schemeClr val="bg1"/>
          </a:solidFill>
          <a:ln w="381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26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3245" y="1367419"/>
            <a:ext cx="545508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60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Наши духовные, человеческие, цивилизационные связи формировались столетиями. Они восходят к одним истокам, закалялись общими испытаниями, достижениями и победами. </a:t>
            </a:r>
          </a:p>
          <a:p>
            <a:pPr lvl="0">
              <a:lnSpc>
                <a:spcPct val="115000"/>
              </a:lnSpc>
              <a:spcAft>
                <a:spcPts val="600"/>
              </a:spcAft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Наше родство передаётся из поколения в поколение. Оно – в сердцах, в памяти людей, живущих в современных России и Украине, в кровных узах, объединяющих миллионы наших семей.</a:t>
            </a:r>
          </a:p>
        </p:txBody>
      </p:sp>
      <p:sp>
        <p:nvSpPr>
          <p:cNvPr id="6" name="Кружок">
            <a:extLst>
              <a:ext uri="{FF2B5EF4-FFF2-40B4-BE49-F238E27FC236}">
                <a16:creationId xmlns:a16="http://schemas.microsoft.com/office/drawing/2014/main" id="{C9AE1780-590F-45E3-A452-DD1443F23020}"/>
              </a:ext>
            </a:extLst>
          </p:cNvPr>
          <p:cNvSpPr/>
          <p:nvPr/>
        </p:nvSpPr>
        <p:spPr>
          <a:xfrm rot="6728893">
            <a:off x="3752525" y="4981356"/>
            <a:ext cx="2716193" cy="2716193"/>
          </a:xfrm>
          <a:prstGeom prst="chord">
            <a:avLst/>
          </a:prstGeom>
          <a:solidFill>
            <a:srgbClr val="F0662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" name="Кружок">
            <a:extLst>
              <a:ext uri="{FF2B5EF4-FFF2-40B4-BE49-F238E27FC236}">
                <a16:creationId xmlns:a16="http://schemas.microsoft.com/office/drawing/2014/main" id="{9625AD55-3DF1-46BE-8579-705B54AAC6A0}"/>
              </a:ext>
            </a:extLst>
          </p:cNvPr>
          <p:cNvSpPr/>
          <p:nvPr/>
        </p:nvSpPr>
        <p:spPr>
          <a:xfrm>
            <a:off x="5110621" y="4609643"/>
            <a:ext cx="2111832" cy="211183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58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0776149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805815" y="642936"/>
            <a:ext cx="2585567" cy="2585567"/>
            <a:chOff x="805815" y="934720"/>
            <a:chExt cx="2111693" cy="2111693"/>
          </a:xfrm>
        </p:grpSpPr>
        <p:sp>
          <p:nvSpPr>
            <p:cNvPr id="3" name="Полилиния 2"/>
            <p:cNvSpPr/>
            <p:nvPr/>
          </p:nvSpPr>
          <p:spPr>
            <a:xfrm>
              <a:off x="1127760" y="1268730"/>
              <a:ext cx="350520" cy="590550"/>
            </a:xfrm>
            <a:custGeom>
              <a:avLst/>
              <a:gdLst>
                <a:gd name="connsiteX0" fmla="*/ 262890 w 350520"/>
                <a:gd name="connsiteY0" fmla="*/ 0 h 590550"/>
                <a:gd name="connsiteX1" fmla="*/ 262890 w 350520"/>
                <a:gd name="connsiteY1" fmla="*/ 0 h 590550"/>
                <a:gd name="connsiteX2" fmla="*/ 350520 w 350520"/>
                <a:gd name="connsiteY2" fmla="*/ 140970 h 590550"/>
                <a:gd name="connsiteX3" fmla="*/ 304800 w 350520"/>
                <a:gd name="connsiteY3" fmla="*/ 300990 h 590550"/>
                <a:gd name="connsiteX4" fmla="*/ 213360 w 350520"/>
                <a:gd name="connsiteY4" fmla="*/ 392430 h 590550"/>
                <a:gd name="connsiteX5" fmla="*/ 175260 w 350520"/>
                <a:gd name="connsiteY5" fmla="*/ 453390 h 590550"/>
                <a:gd name="connsiteX6" fmla="*/ 167640 w 350520"/>
                <a:gd name="connsiteY6" fmla="*/ 571500 h 590550"/>
                <a:gd name="connsiteX7" fmla="*/ 68580 w 350520"/>
                <a:gd name="connsiteY7" fmla="*/ 582930 h 590550"/>
                <a:gd name="connsiteX8" fmla="*/ 7620 w 350520"/>
                <a:gd name="connsiteY8" fmla="*/ 590550 h 590550"/>
                <a:gd name="connsiteX9" fmla="*/ 0 w 350520"/>
                <a:gd name="connsiteY9" fmla="*/ 461010 h 590550"/>
                <a:gd name="connsiteX10" fmla="*/ 83820 w 350520"/>
                <a:gd name="connsiteY10" fmla="*/ 213360 h 590550"/>
                <a:gd name="connsiteX11" fmla="*/ 175260 w 350520"/>
                <a:gd name="connsiteY11" fmla="*/ 64770 h 590550"/>
                <a:gd name="connsiteX12" fmla="*/ 262890 w 350520"/>
                <a:gd name="connsiteY12" fmla="*/ 0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0520" h="590550">
                  <a:moveTo>
                    <a:pt x="262890" y="0"/>
                  </a:moveTo>
                  <a:lnTo>
                    <a:pt x="262890" y="0"/>
                  </a:lnTo>
                  <a:lnTo>
                    <a:pt x="350520" y="140970"/>
                  </a:lnTo>
                  <a:lnTo>
                    <a:pt x="304800" y="300990"/>
                  </a:lnTo>
                  <a:lnTo>
                    <a:pt x="213360" y="392430"/>
                  </a:lnTo>
                  <a:lnTo>
                    <a:pt x="175260" y="453390"/>
                  </a:lnTo>
                  <a:lnTo>
                    <a:pt x="167640" y="571500"/>
                  </a:lnTo>
                  <a:lnTo>
                    <a:pt x="68580" y="582930"/>
                  </a:lnTo>
                  <a:lnTo>
                    <a:pt x="7620" y="590550"/>
                  </a:lnTo>
                  <a:lnTo>
                    <a:pt x="0" y="461010"/>
                  </a:lnTo>
                  <a:lnTo>
                    <a:pt x="83820" y="213360"/>
                  </a:lnTo>
                  <a:lnTo>
                    <a:pt x="175260" y="64770"/>
                  </a:lnTo>
                  <a:lnTo>
                    <a:pt x="262890" y="0"/>
                  </a:lnTo>
                  <a:close/>
                </a:path>
              </a:pathLst>
            </a:custGeom>
            <a:solidFill>
              <a:srgbClr val="00CC66"/>
            </a:solidFill>
            <a:ln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1705925" y="1290928"/>
              <a:ext cx="292632" cy="319012"/>
            </a:xfrm>
            <a:custGeom>
              <a:avLst/>
              <a:gdLst>
                <a:gd name="connsiteX0" fmla="*/ 27625 w 292632"/>
                <a:gd name="connsiteY0" fmla="*/ 15902 h 319012"/>
                <a:gd name="connsiteX1" fmla="*/ 4765 w 292632"/>
                <a:gd name="connsiteY1" fmla="*/ 183542 h 319012"/>
                <a:gd name="connsiteX2" fmla="*/ 16195 w 292632"/>
                <a:gd name="connsiteY2" fmla="*/ 278792 h 319012"/>
                <a:gd name="connsiteX3" fmla="*/ 31435 w 292632"/>
                <a:gd name="connsiteY3" fmla="*/ 316892 h 319012"/>
                <a:gd name="connsiteX4" fmla="*/ 80965 w 292632"/>
                <a:gd name="connsiteY4" fmla="*/ 301652 h 319012"/>
                <a:gd name="connsiteX5" fmla="*/ 145735 w 292632"/>
                <a:gd name="connsiteY5" fmla="*/ 198782 h 319012"/>
                <a:gd name="connsiteX6" fmla="*/ 191455 w 292632"/>
                <a:gd name="connsiteY6" fmla="*/ 153062 h 319012"/>
                <a:gd name="connsiteX7" fmla="*/ 271465 w 292632"/>
                <a:gd name="connsiteY7" fmla="*/ 134012 h 319012"/>
                <a:gd name="connsiteX8" fmla="*/ 275275 w 292632"/>
                <a:gd name="connsiteY8" fmla="*/ 65432 h 319012"/>
                <a:gd name="connsiteX9" fmla="*/ 275275 w 292632"/>
                <a:gd name="connsiteY9" fmla="*/ 12092 h 319012"/>
                <a:gd name="connsiteX10" fmla="*/ 27625 w 292632"/>
                <a:gd name="connsiteY10" fmla="*/ 15902 h 31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2632" h="319012">
                  <a:moveTo>
                    <a:pt x="27625" y="15902"/>
                  </a:moveTo>
                  <a:cubicBezTo>
                    <a:pt x="-17460" y="44477"/>
                    <a:pt x="6670" y="139727"/>
                    <a:pt x="4765" y="183542"/>
                  </a:cubicBezTo>
                  <a:cubicBezTo>
                    <a:pt x="2860" y="227357"/>
                    <a:pt x="11750" y="256567"/>
                    <a:pt x="16195" y="278792"/>
                  </a:cubicBezTo>
                  <a:cubicBezTo>
                    <a:pt x="20640" y="301017"/>
                    <a:pt x="20640" y="313082"/>
                    <a:pt x="31435" y="316892"/>
                  </a:cubicBezTo>
                  <a:cubicBezTo>
                    <a:pt x="42230" y="320702"/>
                    <a:pt x="61915" y="321337"/>
                    <a:pt x="80965" y="301652"/>
                  </a:cubicBezTo>
                  <a:cubicBezTo>
                    <a:pt x="100015" y="281967"/>
                    <a:pt x="127320" y="223547"/>
                    <a:pt x="145735" y="198782"/>
                  </a:cubicBezTo>
                  <a:cubicBezTo>
                    <a:pt x="164150" y="174017"/>
                    <a:pt x="170500" y="163857"/>
                    <a:pt x="191455" y="153062"/>
                  </a:cubicBezTo>
                  <a:cubicBezTo>
                    <a:pt x="212410" y="142267"/>
                    <a:pt x="257495" y="148617"/>
                    <a:pt x="271465" y="134012"/>
                  </a:cubicBezTo>
                  <a:cubicBezTo>
                    <a:pt x="285435" y="119407"/>
                    <a:pt x="274640" y="85752"/>
                    <a:pt x="275275" y="65432"/>
                  </a:cubicBezTo>
                  <a:cubicBezTo>
                    <a:pt x="275910" y="45112"/>
                    <a:pt x="314010" y="19712"/>
                    <a:pt x="275275" y="12092"/>
                  </a:cubicBezTo>
                  <a:cubicBezTo>
                    <a:pt x="236540" y="4472"/>
                    <a:pt x="72710" y="-12673"/>
                    <a:pt x="27625" y="15902"/>
                  </a:cubicBezTo>
                  <a:close/>
                </a:path>
              </a:pathLst>
            </a:custGeom>
            <a:solidFill>
              <a:srgbClr val="00CC66"/>
            </a:solidFill>
            <a:ln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олилиния 6"/>
            <p:cNvSpPr/>
            <p:nvPr/>
          </p:nvSpPr>
          <p:spPr>
            <a:xfrm>
              <a:off x="1786128" y="1341120"/>
              <a:ext cx="792480" cy="1036320"/>
            </a:xfrm>
            <a:custGeom>
              <a:avLst/>
              <a:gdLst>
                <a:gd name="connsiteX0" fmla="*/ 609600 w 792480"/>
                <a:gd name="connsiteY0" fmla="*/ 0 h 1036320"/>
                <a:gd name="connsiteX1" fmla="*/ 396240 w 792480"/>
                <a:gd name="connsiteY1" fmla="*/ 91440 h 1036320"/>
                <a:gd name="connsiteX2" fmla="*/ 384048 w 792480"/>
                <a:gd name="connsiteY2" fmla="*/ 329184 h 1036320"/>
                <a:gd name="connsiteX3" fmla="*/ 6096 w 792480"/>
                <a:gd name="connsiteY3" fmla="*/ 518160 h 1036320"/>
                <a:gd name="connsiteX4" fmla="*/ 0 w 792480"/>
                <a:gd name="connsiteY4" fmla="*/ 554736 h 1036320"/>
                <a:gd name="connsiteX5" fmla="*/ 67056 w 792480"/>
                <a:gd name="connsiteY5" fmla="*/ 609600 h 1036320"/>
                <a:gd name="connsiteX6" fmla="*/ 280416 w 792480"/>
                <a:gd name="connsiteY6" fmla="*/ 810768 h 1036320"/>
                <a:gd name="connsiteX7" fmla="*/ 256032 w 792480"/>
                <a:gd name="connsiteY7" fmla="*/ 914400 h 1036320"/>
                <a:gd name="connsiteX8" fmla="*/ 225552 w 792480"/>
                <a:gd name="connsiteY8" fmla="*/ 1005840 h 1036320"/>
                <a:gd name="connsiteX9" fmla="*/ 237744 w 792480"/>
                <a:gd name="connsiteY9" fmla="*/ 1030224 h 1036320"/>
                <a:gd name="connsiteX10" fmla="*/ 475488 w 792480"/>
                <a:gd name="connsiteY10" fmla="*/ 1036320 h 1036320"/>
                <a:gd name="connsiteX11" fmla="*/ 573024 w 792480"/>
                <a:gd name="connsiteY11" fmla="*/ 999744 h 1036320"/>
                <a:gd name="connsiteX12" fmla="*/ 719328 w 792480"/>
                <a:gd name="connsiteY12" fmla="*/ 743712 h 1036320"/>
                <a:gd name="connsiteX13" fmla="*/ 780288 w 792480"/>
                <a:gd name="connsiteY13" fmla="*/ 554736 h 1036320"/>
                <a:gd name="connsiteX14" fmla="*/ 792480 w 792480"/>
                <a:gd name="connsiteY14" fmla="*/ 341376 h 1036320"/>
                <a:gd name="connsiteX15" fmla="*/ 749808 w 792480"/>
                <a:gd name="connsiteY15" fmla="*/ 158496 h 1036320"/>
                <a:gd name="connsiteX16" fmla="*/ 609600 w 792480"/>
                <a:gd name="connsiteY16" fmla="*/ 0 h 1036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92480" h="1036320">
                  <a:moveTo>
                    <a:pt x="609600" y="0"/>
                  </a:moveTo>
                  <a:lnTo>
                    <a:pt x="396240" y="91440"/>
                  </a:lnTo>
                  <a:lnTo>
                    <a:pt x="384048" y="329184"/>
                  </a:lnTo>
                  <a:lnTo>
                    <a:pt x="6096" y="518160"/>
                  </a:lnTo>
                  <a:lnTo>
                    <a:pt x="0" y="554736"/>
                  </a:lnTo>
                  <a:lnTo>
                    <a:pt x="67056" y="609600"/>
                  </a:lnTo>
                  <a:lnTo>
                    <a:pt x="280416" y="810768"/>
                  </a:lnTo>
                  <a:lnTo>
                    <a:pt x="256032" y="914400"/>
                  </a:lnTo>
                  <a:lnTo>
                    <a:pt x="225552" y="1005840"/>
                  </a:lnTo>
                  <a:lnTo>
                    <a:pt x="237744" y="1030224"/>
                  </a:lnTo>
                  <a:lnTo>
                    <a:pt x="475488" y="1036320"/>
                  </a:lnTo>
                  <a:lnTo>
                    <a:pt x="573024" y="999744"/>
                  </a:lnTo>
                  <a:lnTo>
                    <a:pt x="719328" y="743712"/>
                  </a:lnTo>
                  <a:lnTo>
                    <a:pt x="780288" y="554736"/>
                  </a:lnTo>
                  <a:lnTo>
                    <a:pt x="792480" y="341376"/>
                  </a:lnTo>
                  <a:lnTo>
                    <a:pt x="749808" y="158496"/>
                  </a:lnTo>
                  <a:lnTo>
                    <a:pt x="609600" y="0"/>
                  </a:lnTo>
                  <a:close/>
                </a:path>
              </a:pathLst>
            </a:custGeom>
            <a:solidFill>
              <a:srgbClr val="00CC66"/>
            </a:solidFill>
            <a:ln>
              <a:solidFill>
                <a:srgbClr val="00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Picture 2" descr="https://cdn-icons.flaticon.com/png/512/2132/premium/2132156.png?token=exp=1646483855~hmac=c08934a0fafb33f3cffa553d4ab73c3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815" y="934720"/>
              <a:ext cx="2111693" cy="21116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79797" y="3432366"/>
            <a:ext cx="78165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Прогуливаясь по нашему городу, слушая музыку, знакомясь с биографиями выдающихся людей, помните, как много нас связывает, и как много мы 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 вами можем сделать, чтобы укрепить единство наших народов, которые сейчас пытаются разделить в ходе информационной войны</a:t>
            </a:r>
          </a:p>
        </p:txBody>
      </p: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631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679797" y="2805850"/>
            <a:ext cx="78165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Осознание своего общего происхождения, единых корней – характерная черта менталитета трех братских восточнославянских народов</a:t>
            </a:r>
          </a:p>
        </p:txBody>
      </p: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28529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Бархатцы, или махровое чудо у вас в саду. Выращивание, уход, размножение.  Фото — Ботаничка.ru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02059" y="-63500"/>
            <a:ext cx="7228041" cy="692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лилиния 19">
            <a:extLst>
              <a:ext uri="{FF2B5EF4-FFF2-40B4-BE49-F238E27FC236}">
                <a16:creationId xmlns:a16="http://schemas.microsoft.com/office/drawing/2014/main" id="{7EA53024-F961-46C6-A690-2CA42166847B}"/>
              </a:ext>
            </a:extLst>
          </p:cNvPr>
          <p:cNvSpPr/>
          <p:nvPr/>
        </p:nvSpPr>
        <p:spPr>
          <a:xfrm>
            <a:off x="0" y="-38696"/>
            <a:ext cx="6681459" cy="6871891"/>
          </a:xfrm>
          <a:custGeom>
            <a:avLst/>
            <a:gdLst>
              <a:gd name="connsiteX0" fmla="*/ 0 w 13362918"/>
              <a:gd name="connsiteY0" fmla="*/ 0 h 13743782"/>
              <a:gd name="connsiteX1" fmla="*/ 10083540 w 13362918"/>
              <a:gd name="connsiteY1" fmla="*/ 0 h 13743782"/>
              <a:gd name="connsiteX2" fmla="*/ 10904289 w 13362918"/>
              <a:gd name="connsiteY2" fmla="*/ 728548 h 13743782"/>
              <a:gd name="connsiteX3" fmla="*/ 10904289 w 13362918"/>
              <a:gd name="connsiteY3" fmla="*/ 12774718 h 13743782"/>
              <a:gd name="connsiteX4" fmla="*/ 9757973 w 13362918"/>
              <a:gd name="connsiteY4" fmla="*/ 13743782 h 13743782"/>
              <a:gd name="connsiteX5" fmla="*/ 0 w 13362918"/>
              <a:gd name="connsiteY5" fmla="*/ 13743782 h 13743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62918" h="13743782">
                <a:moveTo>
                  <a:pt x="0" y="0"/>
                </a:moveTo>
                <a:lnTo>
                  <a:pt x="10083540" y="0"/>
                </a:lnTo>
                <a:cubicBezTo>
                  <a:pt x="10368109" y="222700"/>
                  <a:pt x="10643836" y="463853"/>
                  <a:pt x="10904289" y="728548"/>
                </a:cubicBezTo>
                <a:cubicBezTo>
                  <a:pt x="14182462" y="4055052"/>
                  <a:pt x="14182462" y="9448850"/>
                  <a:pt x="10904289" y="12774718"/>
                </a:cubicBezTo>
                <a:cubicBezTo>
                  <a:pt x="10545764" y="13139310"/>
                  <a:pt x="10160711" y="13459998"/>
                  <a:pt x="9757973" y="13743782"/>
                </a:cubicBezTo>
                <a:lnTo>
                  <a:pt x="0" y="13743782"/>
                </a:lnTo>
                <a:close/>
              </a:path>
            </a:pathLst>
          </a:custGeom>
          <a:solidFill>
            <a:srgbClr val="00CC66"/>
          </a:solidFill>
          <a:ln w="12700">
            <a:miter lim="400000"/>
          </a:ln>
        </p:spPr>
        <p:txBody>
          <a:bodyPr wrap="square" lIns="25400" tIns="25400" rIns="25400" bIns="25400" anchor="ctr">
            <a:noAutofit/>
          </a:bodyPr>
          <a:lstStyle/>
          <a:p>
            <a:pPr algn="ct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7" name="Заголовок презентации"/>
          <p:cNvSpPr txBox="1"/>
          <p:nvPr/>
        </p:nvSpPr>
        <p:spPr>
          <a:xfrm>
            <a:off x="561801" y="581534"/>
            <a:ext cx="4805803" cy="18610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Песня </a:t>
            </a:r>
          </a:p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«Чернобривцы»</a:t>
            </a:r>
          </a:p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(бархатцы)</a:t>
            </a:r>
          </a:p>
        </p:txBody>
      </p:sp>
      <p:sp>
        <p:nvSpPr>
          <p:cNvPr id="8" name="Подзаголовок презентации"/>
          <p:cNvSpPr txBox="1"/>
          <p:nvPr/>
        </p:nvSpPr>
        <p:spPr>
          <a:xfrm>
            <a:off x="561801" y="2793008"/>
            <a:ext cx="6056814" cy="1528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/>
              <a:t>Как вы думаете, о чем поется в песне?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/>
              <a:t>Какие слова кажутся вам знакомыми? 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ru-RU" sz="2400" dirty="0"/>
              <a:t>Какие слова звучат непонятно, </a:t>
            </a:r>
            <a:endParaRPr lang="en-US" sz="2400" dirty="0"/>
          </a:p>
          <a:p>
            <a:pPr lvl="0"/>
            <a:r>
              <a:rPr lang="en-US" sz="2400" dirty="0"/>
              <a:t>     </a:t>
            </a:r>
            <a:r>
              <a:rPr lang="ru-RU" sz="2400" dirty="0"/>
              <a:t>но об их смысле можно догадаться?</a:t>
            </a:r>
          </a:p>
        </p:txBody>
      </p:sp>
      <p:sp>
        <p:nvSpPr>
          <p:cNvPr id="15" name="Кружок">
            <a:extLst>
              <a:ext uri="{FF2B5EF4-FFF2-40B4-BE49-F238E27FC236}">
                <a16:creationId xmlns:a16="http://schemas.microsoft.com/office/drawing/2014/main" id="{C9AE1780-590F-45E3-A452-DD1443F23020}"/>
              </a:ext>
            </a:extLst>
          </p:cNvPr>
          <p:cNvSpPr/>
          <p:nvPr/>
        </p:nvSpPr>
        <p:spPr>
          <a:xfrm rot="6728893">
            <a:off x="3643963" y="4986169"/>
            <a:ext cx="2716193" cy="2716193"/>
          </a:xfrm>
          <a:prstGeom prst="chord">
            <a:avLst/>
          </a:prstGeom>
          <a:solidFill>
            <a:srgbClr val="F0662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16" name="Кружок">
            <a:extLst>
              <a:ext uri="{FF2B5EF4-FFF2-40B4-BE49-F238E27FC236}">
                <a16:creationId xmlns:a16="http://schemas.microsoft.com/office/drawing/2014/main" id="{9625AD55-3DF1-46BE-8579-705B54AAC6A0}"/>
              </a:ext>
            </a:extLst>
          </p:cNvPr>
          <p:cNvSpPr/>
          <p:nvPr/>
        </p:nvSpPr>
        <p:spPr>
          <a:xfrm>
            <a:off x="5180219" y="4232434"/>
            <a:ext cx="2111832" cy="2111832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r"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/>
          </a:p>
        </p:txBody>
      </p:sp>
      <p:sp>
        <p:nvSpPr>
          <p:cNvPr id="3" name="Прямоугольник 2"/>
          <p:cNvSpPr/>
          <p:nvPr/>
        </p:nvSpPr>
        <p:spPr>
          <a:xfrm>
            <a:off x="561801" y="6182550"/>
            <a:ext cx="1923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Послушать песню</a:t>
            </a:r>
          </a:p>
        </p:txBody>
      </p:sp>
      <p:sp>
        <p:nvSpPr>
          <p:cNvPr id="17" name="Овал 16"/>
          <p:cNvSpPr/>
          <p:nvPr/>
        </p:nvSpPr>
        <p:spPr>
          <a:xfrm>
            <a:off x="9778870" y="-1011520"/>
            <a:ext cx="3397868" cy="3397868"/>
          </a:xfrm>
          <a:prstGeom prst="ellipse">
            <a:avLst/>
          </a:prstGeom>
          <a:solidFill>
            <a:schemeClr val="bg1"/>
          </a:solidFill>
          <a:ln w="53975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8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336" y="334210"/>
            <a:ext cx="1318380" cy="131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4</a:t>
            </a:fld>
            <a:endParaRPr lang="ru-RU"/>
          </a:p>
        </p:txBody>
      </p:sp>
      <p:pic>
        <p:nvPicPr>
          <p:cNvPr id="19" name="Чернобривцы (Константин Огневой) (1).mp3">
            <a:hlinkClick r:id="" action="ppaction://media"/>
            <a:extLst>
              <a:ext uri="{FF2B5EF4-FFF2-40B4-BE49-F238E27FC236}">
                <a16:creationId xmlns:a16="http://schemas.microsoft.com/office/drawing/2014/main" id="{F951525E-F1D6-3A47-B2D8-C8EE3D343C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6267" y="5482699"/>
            <a:ext cx="817143" cy="81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54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27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791553" y="4221163"/>
            <a:ext cx="7803807" cy="157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Какие языки вы знаете? Какие изучаете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в школе?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На каких языках вы можете общаться?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Какие слова вам легче запоминать? </a:t>
            </a:r>
          </a:p>
        </p:txBody>
      </p: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презентации"/>
          <p:cNvSpPr txBox="1"/>
          <p:nvPr/>
        </p:nvSpPr>
        <p:spPr>
          <a:xfrm>
            <a:off x="776158" y="2881045"/>
            <a:ext cx="6336671" cy="6976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25400" tIns="25400" rIns="25400" bIns="25400" anchor="ctr">
            <a:spAutoFit/>
          </a:bodyPr>
          <a:lstStyle/>
          <a:p>
            <a:pPr>
              <a:lnSpc>
                <a:spcPct val="70000"/>
              </a:lnSpc>
              <a:defRPr sz="12400">
                <a:solidFill>
                  <a:srgbClr val="FFFFFF"/>
                </a:solidFill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Ответьте на вопросы</a:t>
            </a:r>
          </a:p>
        </p:txBody>
      </p:sp>
      <p:sp>
        <p:nvSpPr>
          <p:cNvPr id="32" name="Овал 31"/>
          <p:cNvSpPr/>
          <p:nvPr/>
        </p:nvSpPr>
        <p:spPr>
          <a:xfrm>
            <a:off x="660088" y="85778"/>
            <a:ext cx="2414016" cy="241401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3" name="Picture 6" descr="https://cdn-icons-png.flaticon.com/512/2729/27290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002" y="661842"/>
            <a:ext cx="1284231" cy="1284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439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/>
          <p:nvPr/>
        </p:nvPicPr>
        <p:blipFill>
          <a:blip r:embed="rId2"/>
          <a:stretch/>
        </p:blipFill>
        <p:spPr bwMode="auto">
          <a:xfrm>
            <a:off x="4902740" y="0"/>
            <a:ext cx="7289260" cy="7704306"/>
          </a:xfrm>
          <a:prstGeom prst="rect">
            <a:avLst/>
          </a:prstGeom>
        </p:spPr>
      </p:pic>
      <p:sp>
        <p:nvSpPr>
          <p:cNvPr id="9" name="Прямоугольник: один усеченный угол 2">
            <a:extLst>
              <a:ext uri="{FF2B5EF4-FFF2-40B4-BE49-F238E27FC236}">
                <a16:creationId xmlns:a16="http://schemas.microsoft.com/office/drawing/2014/main" id="{E64D59E9-0E88-4E2B-9F27-F81A64E1356C}"/>
              </a:ext>
            </a:extLst>
          </p:cNvPr>
          <p:cNvSpPr/>
          <p:nvPr/>
        </p:nvSpPr>
        <p:spPr>
          <a:xfrm>
            <a:off x="1" y="-29223"/>
            <a:ext cx="7821038" cy="6896969"/>
          </a:xfrm>
          <a:custGeom>
            <a:avLst/>
            <a:gdLst>
              <a:gd name="connsiteX0" fmla="*/ 0 w 9216872"/>
              <a:gd name="connsiteY0" fmla="*/ 0 h 6887223"/>
              <a:gd name="connsiteX1" fmla="*/ 5773261 w 9216872"/>
              <a:gd name="connsiteY1" fmla="*/ 0 h 6887223"/>
              <a:gd name="connsiteX2" fmla="*/ 9216872 w 9216872"/>
              <a:gd name="connsiteY2" fmla="*/ 3443612 h 6887223"/>
              <a:gd name="connsiteX3" fmla="*/ 9216872 w 9216872"/>
              <a:gd name="connsiteY3" fmla="*/ 6887223 h 6887223"/>
              <a:gd name="connsiteX4" fmla="*/ 0 w 9216872"/>
              <a:gd name="connsiteY4" fmla="*/ 6887223 h 6887223"/>
              <a:gd name="connsiteX5" fmla="*/ 0 w 9216872"/>
              <a:gd name="connsiteY5" fmla="*/ 0 h 6887223"/>
              <a:gd name="connsiteX0" fmla="*/ 0 w 9266033"/>
              <a:gd name="connsiteY0" fmla="*/ 0 h 6924231"/>
              <a:gd name="connsiteX1" fmla="*/ 5773261 w 9266033"/>
              <a:gd name="connsiteY1" fmla="*/ 0 h 6924231"/>
              <a:gd name="connsiteX2" fmla="*/ 9266033 w 9266033"/>
              <a:gd name="connsiteY2" fmla="*/ 6924231 h 6924231"/>
              <a:gd name="connsiteX3" fmla="*/ 9216872 w 9266033"/>
              <a:gd name="connsiteY3" fmla="*/ 6887223 h 6924231"/>
              <a:gd name="connsiteX4" fmla="*/ 0 w 9266033"/>
              <a:gd name="connsiteY4" fmla="*/ 6887223 h 6924231"/>
              <a:gd name="connsiteX5" fmla="*/ 0 w 9266033"/>
              <a:gd name="connsiteY5" fmla="*/ 0 h 6924231"/>
              <a:gd name="connsiteX0" fmla="*/ 0 w 9225232"/>
              <a:gd name="connsiteY0" fmla="*/ 0 h 6887223"/>
              <a:gd name="connsiteX1" fmla="*/ 5773261 w 9225232"/>
              <a:gd name="connsiteY1" fmla="*/ 0 h 6887223"/>
              <a:gd name="connsiteX2" fmla="*/ 9225232 w 9225232"/>
              <a:gd name="connsiteY2" fmla="*/ 6855405 h 6887223"/>
              <a:gd name="connsiteX3" fmla="*/ 9216872 w 9225232"/>
              <a:gd name="connsiteY3" fmla="*/ 6887223 h 6887223"/>
              <a:gd name="connsiteX4" fmla="*/ 0 w 9225232"/>
              <a:gd name="connsiteY4" fmla="*/ 6887223 h 6887223"/>
              <a:gd name="connsiteX5" fmla="*/ 0 w 9225232"/>
              <a:gd name="connsiteY5" fmla="*/ 0 h 6887223"/>
              <a:gd name="connsiteX0" fmla="*/ 0 w 9249379"/>
              <a:gd name="connsiteY0" fmla="*/ 0 h 6896969"/>
              <a:gd name="connsiteX1" fmla="*/ 5773261 w 9249379"/>
              <a:gd name="connsiteY1" fmla="*/ 0 h 6896969"/>
              <a:gd name="connsiteX2" fmla="*/ 9249379 w 9249379"/>
              <a:gd name="connsiteY2" fmla="*/ 6896969 h 6896969"/>
              <a:gd name="connsiteX3" fmla="*/ 9216872 w 9249379"/>
              <a:gd name="connsiteY3" fmla="*/ 6887223 h 6896969"/>
              <a:gd name="connsiteX4" fmla="*/ 0 w 9249379"/>
              <a:gd name="connsiteY4" fmla="*/ 6887223 h 6896969"/>
              <a:gd name="connsiteX5" fmla="*/ 0 w 9249379"/>
              <a:gd name="connsiteY5" fmla="*/ 0 h 6896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49379" h="6896969">
                <a:moveTo>
                  <a:pt x="0" y="0"/>
                </a:moveTo>
                <a:lnTo>
                  <a:pt x="5773261" y="0"/>
                </a:lnTo>
                <a:lnTo>
                  <a:pt x="9249379" y="6896969"/>
                </a:lnTo>
                <a:lnTo>
                  <a:pt x="9216872" y="6887223"/>
                </a:lnTo>
                <a:lnTo>
                  <a:pt x="0" y="6887223"/>
                </a:lnTo>
                <a:lnTo>
                  <a:pt x="0" y="0"/>
                </a:lnTo>
                <a:close/>
              </a:path>
            </a:pathLst>
          </a:custGeom>
          <a:solidFill>
            <a:srgbClr val="00CC66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Прямоугольный треугольник 10">
            <a:extLst>
              <a:ext uri="{FF2B5EF4-FFF2-40B4-BE49-F238E27FC236}">
                <a16:creationId xmlns:a16="http://schemas.microsoft.com/office/drawing/2014/main" id="{C1063281-2D8D-40C0-A9B2-FBC7F2C414E2}"/>
              </a:ext>
            </a:extLst>
          </p:cNvPr>
          <p:cNvSpPr/>
          <p:nvPr/>
        </p:nvSpPr>
        <p:spPr>
          <a:xfrm>
            <a:off x="-1" y="4199349"/>
            <a:ext cx="1400537" cy="2658651"/>
          </a:xfrm>
          <a:prstGeom prst="rtTriangle">
            <a:avLst/>
          </a:prstGeom>
          <a:solidFill>
            <a:srgbClr val="F0662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Кружок"/>
          <p:cNvSpPr/>
          <p:nvPr/>
        </p:nvSpPr>
        <p:spPr>
          <a:xfrm>
            <a:off x="912829" y="405253"/>
            <a:ext cx="1116418" cy="1116418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kern="0">
              <a:solidFill>
                <a:srgbClr val="FFFFFF"/>
              </a:solidFill>
              <a:latin typeface="Helvetica Neue Medium"/>
              <a:sym typeface="Helvetica Neue Medium"/>
            </a:endParaRPr>
          </a:p>
        </p:txBody>
      </p:sp>
      <p:sp>
        <p:nvSpPr>
          <p:cNvPr id="5" name="On-trade драйвер продаж"/>
          <p:cNvSpPr txBox="1"/>
          <p:nvPr/>
        </p:nvSpPr>
        <p:spPr>
          <a:xfrm>
            <a:off x="882007" y="1814210"/>
            <a:ext cx="7213793" cy="13568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1219169" hangingPunct="0">
              <a:lnSpc>
                <a:spcPct val="70000"/>
              </a:lnSpc>
              <a:spcBef>
                <a:spcPts val="2250"/>
              </a:spcBef>
              <a:defRPr sz="13500">
                <a:latin typeface="Muller Bold"/>
                <a:ea typeface="Muller Bold"/>
                <a:cs typeface="Muller Bold"/>
                <a:sym typeface="Muller Bold"/>
              </a:defRPr>
            </a:pPr>
            <a:r>
              <a:rPr lang="ru-RU" sz="6000" kern="0" spc="7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cs typeface="Arial" panose="020B0604020202020204" pitchFamily="34" charset="0"/>
                <a:sym typeface="Muller Light"/>
              </a:rPr>
              <a:t>Рассмотрите изображение</a:t>
            </a:r>
            <a:endParaRPr lang="ru-RU" sz="6000" kern="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sym typeface="Muller Bold"/>
            </a:endParaRPr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C1063281-2D8D-40C0-A9B2-FBC7F2C414E2}"/>
              </a:ext>
            </a:extLst>
          </p:cNvPr>
          <p:cNvSpPr/>
          <p:nvPr/>
        </p:nvSpPr>
        <p:spPr>
          <a:xfrm>
            <a:off x="1" y="5602147"/>
            <a:ext cx="661564" cy="1255853"/>
          </a:xfrm>
          <a:prstGeom prst="rtTriangle">
            <a:avLst/>
          </a:prstGeom>
          <a:solidFill>
            <a:srgbClr val="F06620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72938" y="3589652"/>
            <a:ext cx="5324240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69" hangingPunct="0">
              <a:lnSpc>
                <a:spcPct val="90000"/>
              </a:lnSpc>
              <a:spcBef>
                <a:spcPts val="2250"/>
              </a:spcBef>
              <a:defRPr sz="7000" spc="140">
                <a:solidFill>
                  <a:srgbClr val="FFFFFF"/>
                </a:solidFill>
                <a:latin typeface="Muller Light"/>
                <a:ea typeface="Muller Light"/>
                <a:cs typeface="Muller Light"/>
                <a:sym typeface="Muller Light"/>
              </a:defRPr>
            </a:pPr>
            <a:r>
              <a:rPr lang="ru-RU" sz="2400" kern="0" spc="7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Muller Light"/>
              </a:rPr>
              <a:t>Это святые православной церкви братья Кирилл и Мефодий, благодаря которым у всех славянских народов в IX веке появилась собственная письменность</a:t>
            </a:r>
          </a:p>
        </p:txBody>
      </p:sp>
      <p:pic>
        <p:nvPicPr>
          <p:cNvPr id="13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527" y="597453"/>
            <a:ext cx="809838" cy="80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9920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Памятник Кириллу и Мефодию, София — фото, описание, карта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66100" y="3492499"/>
            <a:ext cx="4019528" cy="339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Памятник Кириллу и Мефодию - Киев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25900" y="-14887"/>
            <a:ext cx="4152900" cy="347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День славянской письменности и культуры: как дело Кирилла и Мефодия  продолжается в наши дни?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9841" y="3486330"/>
            <a:ext cx="4063998" cy="343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Кружок"/>
          <p:cNvSpPr/>
          <p:nvPr/>
        </p:nvSpPr>
        <p:spPr>
          <a:xfrm>
            <a:off x="1372883" y="359664"/>
            <a:ext cx="1495285" cy="149528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5" name="Кружок"/>
          <p:cNvSpPr/>
          <p:nvPr/>
        </p:nvSpPr>
        <p:spPr>
          <a:xfrm>
            <a:off x="5374907" y="3627120"/>
            <a:ext cx="1495285" cy="149528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6" name="Кружок"/>
          <p:cNvSpPr/>
          <p:nvPr/>
        </p:nvSpPr>
        <p:spPr>
          <a:xfrm>
            <a:off x="9416555" y="364630"/>
            <a:ext cx="1495285" cy="1495285"/>
          </a:xfrm>
          <a:prstGeom prst="ellipse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5840" y="2217333"/>
            <a:ext cx="271926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МОСКВА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21883" y="2605131"/>
            <a:ext cx="24284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tabLst>
                <a:tab pos="113030" algn="l"/>
              </a:tabLst>
              <a:defRPr/>
            </a:pP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Лубянский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проезд, недалеко от станции метро «Китай-город»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824910" y="2015906"/>
            <a:ext cx="271926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СОФИЯ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69177" y="2453003"/>
            <a:ext cx="250219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tabLst>
                <a:tab pos="113030" algn="l"/>
              </a:tabLst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Расположен перед зданием Народной библиотеки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741447" y="5304498"/>
            <a:ext cx="2719265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КИЕВ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19295" y="5692296"/>
            <a:ext cx="264141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80000"/>
              </a:lnSpc>
              <a:tabLst>
                <a:tab pos="113030" algn="l"/>
              </a:tabLst>
              <a:defRPr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территории Киево-Печерской Лавры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 flipV="1">
            <a:off x="-37389" y="3475493"/>
            <a:ext cx="4196792" cy="500048"/>
          </a:xfrm>
          <a:prstGeom prst="triangl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3941366" y="2960109"/>
            <a:ext cx="4196792" cy="500048"/>
          </a:xfrm>
          <a:prstGeom prst="triangl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flipV="1">
            <a:off x="8138158" y="3478290"/>
            <a:ext cx="4125318" cy="526221"/>
          </a:xfrm>
          <a:prstGeom prst="triangl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7</a:t>
            </a:fld>
            <a:endParaRPr lang="ru-RU"/>
          </a:p>
        </p:txBody>
      </p:sp>
      <p:pic>
        <p:nvPicPr>
          <p:cNvPr id="3074" name="Picture 2" descr="https://cdn-icons.flaticon.com/png/512/847/premium/847372.png?token=exp=1646484592~hmac=412a9c547e9d6545b2d79667866175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651828"/>
            <a:ext cx="841691" cy="84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cdn-icons.flaticon.com/png/512/847/premium/847372.png?token=exp=1646484592~hmac=412a9c547e9d6545b2d79667866175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775" y="651828"/>
            <a:ext cx="841691" cy="84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https://cdn-icons.flaticon.com/png/512/847/premium/847372.png?token=exp=1646484592~hmac=412a9c547e9d6545b2d79667866175e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175" y="3897948"/>
            <a:ext cx="841691" cy="84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787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8338162" y="6210803"/>
            <a:ext cx="4279893" cy="0"/>
          </a:xfrm>
          <a:prstGeom prst="line">
            <a:avLst/>
          </a:prstGeom>
          <a:ln w="53975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9199390" y="6453267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025397" y="5944585"/>
            <a:ext cx="4279893" cy="0"/>
          </a:xfrm>
          <a:prstGeom prst="line">
            <a:avLst/>
          </a:prstGeom>
          <a:ln w="53975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/>
          <p:cNvSpPr/>
          <p:nvPr/>
        </p:nvSpPr>
        <p:spPr>
          <a:xfrm>
            <a:off x="10469631" y="-773519"/>
            <a:ext cx="2847703" cy="284770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Шестиугольник 19"/>
          <p:cNvSpPr/>
          <p:nvPr/>
        </p:nvSpPr>
        <p:spPr>
          <a:xfrm>
            <a:off x="9434625" y="1843277"/>
            <a:ext cx="3017679" cy="2601449"/>
          </a:xfrm>
          <a:prstGeom prst="hexagon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 rot="10438819">
            <a:off x="10017096" y="2364528"/>
            <a:ext cx="3359445" cy="952525"/>
          </a:xfrm>
          <a:prstGeom prst="rightArrow">
            <a:avLst>
              <a:gd name="adj1" fmla="val 50000"/>
              <a:gd name="adj2" fmla="val 119069"/>
            </a:avLst>
          </a:prstGeom>
          <a:noFill/>
          <a:ln w="412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9958305" y="3578672"/>
            <a:ext cx="3526725" cy="3526725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862380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естиугольник 24"/>
          <p:cNvSpPr/>
          <p:nvPr/>
        </p:nvSpPr>
        <p:spPr>
          <a:xfrm>
            <a:off x="8983686" y="1329470"/>
            <a:ext cx="4125790" cy="3556716"/>
          </a:xfrm>
          <a:prstGeom prst="hexagon">
            <a:avLst/>
          </a:prstGeom>
          <a:noFill/>
          <a:ln w="34925">
            <a:solidFill>
              <a:srgbClr val="00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омб 29"/>
          <p:cNvSpPr/>
          <p:nvPr/>
        </p:nvSpPr>
        <p:spPr>
          <a:xfrm>
            <a:off x="10158432" y="3803648"/>
            <a:ext cx="3076771" cy="3076771"/>
          </a:xfrm>
          <a:prstGeom prst="diamond">
            <a:avLst/>
          </a:pr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Заголовок презентации"/>
          <p:cNvSpPr txBox="1"/>
          <p:nvPr/>
        </p:nvSpPr>
        <p:spPr>
          <a:xfrm>
            <a:off x="747709" y="3020903"/>
            <a:ext cx="811025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r>
              <a:rPr lang="ru-RU" sz="3600" dirty="0">
                <a:latin typeface="Arial Narrow" panose="020B0606020202030204" pitchFamily="34" charset="0"/>
              </a:rPr>
              <a:t>Можете ли вы привести примеры славянских языков, использующих кириллицу или кириллический алфавит?</a:t>
            </a:r>
          </a:p>
        </p:txBody>
      </p:sp>
      <p:sp>
        <p:nvSpPr>
          <p:cNvPr id="32" name="Овал 31"/>
          <p:cNvSpPr/>
          <p:nvPr/>
        </p:nvSpPr>
        <p:spPr>
          <a:xfrm>
            <a:off x="660088" y="85778"/>
            <a:ext cx="2414016" cy="241401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Picture 2" descr="https://cdn-icons.flaticon.com/png/512/1989/premium/1989884.png?token=exp=1645890067~hmac=e01b1fc00e4e7930ce1cf97e3744cfd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071" y="650332"/>
            <a:ext cx="1522413" cy="1522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47709" y="5095678"/>
            <a:ext cx="7774340" cy="770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i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Белорусский, болгарский, македонский, русский, сербский, украинский, черногорский и другие языки</a:t>
            </a:r>
            <a:endParaRPr lang="ru-RU" sz="1600" i="1" dirty="0">
              <a:effectLst/>
              <a:latin typeface="Arial" panose="020B0604020202020204" pitchFamily="34" charset="0"/>
              <a:ea typeface="Symbol" panose="05050102010706020507" pitchFamily="18" charset="2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255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65026" y="602887"/>
            <a:ext cx="8291974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что означают эти слова?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Соотнесите предлагаемые слова с их эквивалентами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в русском языке 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2800" dirty="0">
                <a:solidFill>
                  <a:srgbClr val="000000"/>
                </a:solidFill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каких еще языках вы можете произнести эти слова?</a:t>
            </a:r>
            <a:endParaRPr lang="ru-RU" sz="2000" dirty="0">
              <a:effectLst/>
              <a:latin typeface="Arial Narrow" panose="020B0606020202030204" pitchFamily="34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912037"/>
              </p:ext>
            </p:extLst>
          </p:nvPr>
        </p:nvGraphicFramePr>
        <p:xfrm>
          <a:off x="1894299" y="3269443"/>
          <a:ext cx="8824739" cy="3364992"/>
        </p:xfrm>
        <a:graphic>
          <a:graphicData uri="http://schemas.openxmlformats.org/drawingml/2006/table">
            <a:tbl>
              <a:tblPr firstRow="1" firstCol="1" bandRow="1">
                <a:tableStyleId>{68D230F3-CF80-4859-8CE7-A43EE81993B5}</a:tableStyleId>
              </a:tblPr>
              <a:tblGrid>
                <a:gridCol w="2314368">
                  <a:extLst>
                    <a:ext uri="{9D8B030D-6E8A-4147-A177-3AD203B41FA5}">
                      <a16:colId xmlns:a16="http://schemas.microsoft.com/office/drawing/2014/main" val="3128322167"/>
                    </a:ext>
                  </a:extLst>
                </a:gridCol>
                <a:gridCol w="2412529">
                  <a:extLst>
                    <a:ext uri="{9D8B030D-6E8A-4147-A177-3AD203B41FA5}">
                      <a16:colId xmlns:a16="http://schemas.microsoft.com/office/drawing/2014/main" val="3445567532"/>
                    </a:ext>
                  </a:extLst>
                </a:gridCol>
                <a:gridCol w="1892695">
                  <a:extLst>
                    <a:ext uri="{9D8B030D-6E8A-4147-A177-3AD203B41FA5}">
                      <a16:colId xmlns:a16="http://schemas.microsoft.com/office/drawing/2014/main" val="2504409618"/>
                    </a:ext>
                  </a:extLst>
                </a:gridCol>
                <a:gridCol w="2205147">
                  <a:extLst>
                    <a:ext uri="{9D8B030D-6E8A-4147-A177-3AD203B41FA5}">
                      <a16:colId xmlns:a16="http://schemas.microsoft.com/office/drawing/2014/main" val="29503493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Украинский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Белорусский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Сербский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Болгарский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648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>
                          <a:effectLst/>
                        </a:rPr>
                        <a:t>батько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бацька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 отац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баща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44715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>
                          <a:effectLst/>
                        </a:rPr>
                        <a:t>батьківщина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радзіма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домовина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родина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99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>
                          <a:effectLst/>
                        </a:rPr>
                        <a:t>музика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музыка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музика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музика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435383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</a:rPr>
                        <a:t>школа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школа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школа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училище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2014505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</a:rPr>
                        <a:t>книга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кніга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књига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книга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7033073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>
                          <a:effectLst/>
                        </a:rPr>
                        <a:t>кіт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кот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мачка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котка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12715452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effectLst/>
                        </a:rPr>
                        <a:t>дружба</a:t>
                      </a:r>
                      <a:endParaRPr lang="ru-RU" sz="1800" b="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дружба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пријатељство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</a:rPr>
                        <a:t>приятелство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4187765"/>
                  </a:ext>
                </a:extLst>
              </a:tr>
            </a:tbl>
          </a:graphicData>
        </a:graphic>
      </p:graphicFrame>
      <p:sp>
        <p:nvSpPr>
          <p:cNvPr id="18" name="Ромб 17">
            <a:extLst>
              <a:ext uri="{FF2B5EF4-FFF2-40B4-BE49-F238E27FC236}">
                <a16:creationId xmlns:a16="http://schemas.microsoft.com/office/drawing/2014/main" id="{944DC146-740B-FB48-B6E8-E30CF52721A8}"/>
              </a:ext>
            </a:extLst>
          </p:cNvPr>
          <p:cNvSpPr/>
          <p:nvPr/>
        </p:nvSpPr>
        <p:spPr>
          <a:xfrm>
            <a:off x="306599" y="269730"/>
            <a:ext cx="2644487" cy="2588328"/>
          </a:xfrm>
          <a:prstGeom prst="diamond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Ромб 18">
            <a:extLst>
              <a:ext uri="{FF2B5EF4-FFF2-40B4-BE49-F238E27FC236}">
                <a16:creationId xmlns:a16="http://schemas.microsoft.com/office/drawing/2014/main" id="{3F16427E-215B-BF47-BD19-5B796755CC72}"/>
              </a:ext>
            </a:extLst>
          </p:cNvPr>
          <p:cNvSpPr/>
          <p:nvPr/>
        </p:nvSpPr>
        <p:spPr>
          <a:xfrm>
            <a:off x="839382" y="269730"/>
            <a:ext cx="1579142" cy="1522764"/>
          </a:xfrm>
          <a:prstGeom prst="diamond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63384" y="569447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atin typeface="Arial Narrow" panose="020B0606020202030204" pitchFamily="34" charset="0"/>
              </a:rPr>
              <a:t>?</a:t>
            </a:r>
            <a:endParaRPr lang="ru-RU" b="1" dirty="0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320253"/>
      </p:ext>
    </p:extLst>
  </p:cSld>
  <p:clrMapOvr>
    <a:masterClrMapping/>
  </p:clrMapOvr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1477</Words>
  <Application>Microsoft Office PowerPoint</Application>
  <PresentationFormat>Широкоэкранный</PresentationFormat>
  <Paragraphs>279</Paragraphs>
  <Slides>27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Arial Narrow</vt:lpstr>
      <vt:lpstr>Calibri</vt:lpstr>
      <vt:lpstr>Calibri Light</vt:lpstr>
      <vt:lpstr>Helvetica Light</vt:lpstr>
      <vt:lpstr>Helvetica Neue Medium</vt:lpstr>
      <vt:lpstr>Wingdings</vt:lpstr>
      <vt:lpstr>3_Тема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2022-03-06T07:24:51Z</dcterms:created>
  <dcterms:modified xsi:type="dcterms:W3CDTF">2022-03-09T17:56:25Z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14294403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